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 id="2147483683" r:id="rId3"/>
  </p:sldMasterIdLst>
  <p:notesMasterIdLst>
    <p:notesMasterId r:id="rId67"/>
  </p:notesMasterIdLst>
  <p:sldIdLst>
    <p:sldId id="298" r:id="rId4"/>
    <p:sldId id="302" r:id="rId5"/>
    <p:sldId id="313" r:id="rId6"/>
    <p:sldId id="299" r:id="rId7"/>
    <p:sldId id="257" r:id="rId8"/>
    <p:sldId id="305" r:id="rId9"/>
    <p:sldId id="301" r:id="rId10"/>
    <p:sldId id="315" r:id="rId11"/>
    <p:sldId id="258" r:id="rId12"/>
    <p:sldId id="260" r:id="rId13"/>
    <p:sldId id="316" r:id="rId14"/>
    <p:sldId id="310" r:id="rId15"/>
    <p:sldId id="317" r:id="rId16"/>
    <p:sldId id="262" r:id="rId17"/>
    <p:sldId id="265" r:id="rId18"/>
    <p:sldId id="318" r:id="rId19"/>
    <p:sldId id="306" r:id="rId20"/>
    <p:sldId id="312" r:id="rId21"/>
    <p:sldId id="268" r:id="rId22"/>
    <p:sldId id="272" r:id="rId23"/>
    <p:sldId id="339" r:id="rId24"/>
    <p:sldId id="319" r:id="rId25"/>
    <p:sldId id="307" r:id="rId26"/>
    <p:sldId id="267" r:id="rId27"/>
    <p:sldId id="314" r:id="rId28"/>
    <p:sldId id="270" r:id="rId29"/>
    <p:sldId id="271" r:id="rId30"/>
    <p:sldId id="311" r:id="rId31"/>
    <p:sldId id="266" r:id="rId32"/>
    <p:sldId id="286" r:id="rId33"/>
    <p:sldId id="274" r:id="rId34"/>
    <p:sldId id="275" r:id="rId35"/>
    <p:sldId id="276" r:id="rId36"/>
    <p:sldId id="278" r:id="rId37"/>
    <p:sldId id="279" r:id="rId38"/>
    <p:sldId id="281" r:id="rId39"/>
    <p:sldId id="285" r:id="rId40"/>
    <p:sldId id="287" r:id="rId41"/>
    <p:sldId id="290" r:id="rId42"/>
    <p:sldId id="261" r:id="rId43"/>
    <p:sldId id="297" r:id="rId44"/>
    <p:sldId id="300" r:id="rId45"/>
    <p:sldId id="309" r:id="rId46"/>
    <p:sldId id="308" r:id="rId47"/>
    <p:sldId id="320" r:id="rId48"/>
    <p:sldId id="326" r:id="rId49"/>
    <p:sldId id="325" r:id="rId50"/>
    <p:sldId id="321" r:id="rId51"/>
    <p:sldId id="322" r:id="rId52"/>
    <p:sldId id="323" r:id="rId53"/>
    <p:sldId id="324"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lando Santos Corujo" initials="RSC" lastIdx="2" clrIdx="0">
    <p:extLst>
      <p:ext uri="{19B8F6BF-5375-455C-9EA6-DF929625EA0E}">
        <p15:presenceInfo xmlns:p15="http://schemas.microsoft.com/office/powerpoint/2012/main" userId="S::rsantosc@fiu.edu::ce7a003f-21de-4354-b118-86769c0dae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00"/>
    <a:srgbClr val="9999FF"/>
    <a:srgbClr val="00CC66"/>
    <a:srgbClr val="A29E00"/>
    <a:srgbClr val="6600CC"/>
    <a:srgbClr val="F2F2F2"/>
    <a:srgbClr val="36369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D1D96-B438-4067-8C51-937858C392CF}" v="8" dt="2020-08-08T22:47:44.241"/>
  </p1510:revLst>
</p1510:revInfo>
</file>

<file path=ppt/tableStyles.xml><?xml version="1.0" encoding="utf-8"?>
<a:tblStyleLst xmlns:a="http://schemas.openxmlformats.org/drawingml/2006/main" def="{49C2FAAA-AEE0-4E7B-8614-8A21913DDAAF}">
  <a:tblStyle styleId="{49C2FAAA-AEE0-4E7B-8614-8A21913DDAA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C04AE9-E228-4294-A0FF-82E9A21D87C2}"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autoAdjust="0"/>
    <p:restoredTop sz="94473" autoAdjust="0"/>
  </p:normalViewPr>
  <p:slideViewPr>
    <p:cSldViewPr snapToGrid="0">
      <p:cViewPr>
        <p:scale>
          <a:sx n="110" d="100"/>
          <a:sy n="110" d="100"/>
        </p:scale>
        <p:origin x="192" y="-91"/>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537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Rehage" userId="021a1405-618f-4dd3-852e-35b0258b8142" providerId="ADAL" clId="{0A0D1D96-B438-4067-8C51-937858C392CF}"/>
    <pc:docChg chg="custSel modSld sldOrd">
      <pc:chgData name="Jennifer Rehage" userId="021a1405-618f-4dd3-852e-35b0258b8142" providerId="ADAL" clId="{0A0D1D96-B438-4067-8C51-937858C392CF}" dt="2020-08-09T18:42:04.893" v="44" actId="478"/>
      <pc:docMkLst>
        <pc:docMk/>
      </pc:docMkLst>
      <pc:sldChg chg="modSp mod">
        <pc:chgData name="Jennifer Rehage" userId="021a1405-618f-4dd3-852e-35b0258b8142" providerId="ADAL" clId="{0A0D1D96-B438-4067-8C51-937858C392CF}" dt="2020-08-08T20:14:35.557" v="4" actId="1076"/>
        <pc:sldMkLst>
          <pc:docMk/>
          <pc:sldMk cId="0" sldId="265"/>
        </pc:sldMkLst>
        <pc:spChg chg="mod">
          <ac:chgData name="Jennifer Rehage" userId="021a1405-618f-4dd3-852e-35b0258b8142" providerId="ADAL" clId="{0A0D1D96-B438-4067-8C51-937858C392CF}" dt="2020-08-08T20:14:35.557" v="4" actId="1076"/>
          <ac:spMkLst>
            <pc:docMk/>
            <pc:sldMk cId="0" sldId="265"/>
            <ac:spMk id="16" creationId="{00000000-0000-0000-0000-000000000000}"/>
          </ac:spMkLst>
        </pc:spChg>
      </pc:sldChg>
      <pc:sldChg chg="addSp delSp modSp mod">
        <pc:chgData name="Jennifer Rehage" userId="021a1405-618f-4dd3-852e-35b0258b8142" providerId="ADAL" clId="{0A0D1D96-B438-4067-8C51-937858C392CF}" dt="2020-08-09T18:42:04.893" v="44" actId="478"/>
        <pc:sldMkLst>
          <pc:docMk/>
          <pc:sldMk cId="0" sldId="268"/>
        </pc:sldMkLst>
        <pc:picChg chg="mod">
          <ac:chgData name="Jennifer Rehage" userId="021a1405-618f-4dd3-852e-35b0258b8142" providerId="ADAL" clId="{0A0D1D96-B438-4067-8C51-937858C392CF}" dt="2020-08-09T16:46:19.907" v="40" actId="1076"/>
          <ac:picMkLst>
            <pc:docMk/>
            <pc:sldMk cId="0" sldId="268"/>
            <ac:picMk id="12" creationId="{00000000-0000-0000-0000-000000000000}"/>
          </ac:picMkLst>
        </pc:picChg>
        <pc:picChg chg="add del mod modCrop">
          <ac:chgData name="Jennifer Rehage" userId="021a1405-618f-4dd3-852e-35b0258b8142" providerId="ADAL" clId="{0A0D1D96-B438-4067-8C51-937858C392CF}" dt="2020-08-09T18:42:04.893" v="44" actId="478"/>
          <ac:picMkLst>
            <pc:docMk/>
            <pc:sldMk cId="0" sldId="268"/>
            <ac:picMk id="18" creationId="{16757F49-5420-47CD-91ED-C2C02E57C4EC}"/>
          </ac:picMkLst>
        </pc:picChg>
        <pc:picChg chg="add del mod modCrop">
          <ac:chgData name="Jennifer Rehage" userId="021a1405-618f-4dd3-852e-35b0258b8142" providerId="ADAL" clId="{0A0D1D96-B438-4067-8C51-937858C392CF}" dt="2020-08-08T22:49:25.228" v="38" actId="478"/>
          <ac:picMkLst>
            <pc:docMk/>
            <pc:sldMk cId="0" sldId="268"/>
            <ac:picMk id="19" creationId="{55E9EE69-46DD-48C2-B905-D6F71FBAAC7F}"/>
          </ac:picMkLst>
        </pc:picChg>
      </pc:sldChg>
      <pc:sldChg chg="ord">
        <pc:chgData name="Jennifer Rehage" userId="021a1405-618f-4dd3-852e-35b0258b8142" providerId="ADAL" clId="{0A0D1D96-B438-4067-8C51-937858C392CF}" dt="2020-08-08T21:53:20.939" v="19"/>
        <pc:sldMkLst>
          <pc:docMk/>
          <pc:sldMk cId="0" sldId="272"/>
        </pc:sldMkLst>
      </pc:sldChg>
      <pc:sldChg chg="addSp">
        <pc:chgData name="Jennifer Rehage" userId="021a1405-618f-4dd3-852e-35b0258b8142" providerId="ADAL" clId="{0A0D1D96-B438-4067-8C51-937858C392CF}" dt="2020-08-08T21:52:54.217" v="15"/>
        <pc:sldMkLst>
          <pc:docMk/>
          <pc:sldMk cId="21170930" sldId="311"/>
        </pc:sldMkLst>
        <pc:picChg chg="add">
          <ac:chgData name="Jennifer Rehage" userId="021a1405-618f-4dd3-852e-35b0258b8142" providerId="ADAL" clId="{0A0D1D96-B438-4067-8C51-937858C392CF}" dt="2020-08-08T21:52:54.217" v="15"/>
          <ac:picMkLst>
            <pc:docMk/>
            <pc:sldMk cId="21170930" sldId="311"/>
            <ac:picMk id="19458" creationId="{3CB1F43F-7576-4204-9EEF-AAF801DD59CF}"/>
          </ac:picMkLst>
        </pc:picChg>
      </pc:sldChg>
      <pc:sldChg chg="addSp modSp mod">
        <pc:chgData name="Jennifer Rehage" userId="021a1405-618f-4dd3-852e-35b0258b8142" providerId="ADAL" clId="{0A0D1D96-B438-4067-8C51-937858C392CF}" dt="2020-08-09T18:36:55.647" v="42" actId="1076"/>
        <pc:sldMkLst>
          <pc:docMk/>
          <pc:sldMk cId="837586595" sldId="314"/>
        </pc:sldMkLst>
        <pc:spChg chg="add mod">
          <ac:chgData name="Jennifer Rehage" userId="021a1405-618f-4dd3-852e-35b0258b8142" providerId="ADAL" clId="{0A0D1D96-B438-4067-8C51-937858C392CF}" dt="2020-08-08T20:22:26.993" v="10" actId="6549"/>
          <ac:spMkLst>
            <pc:docMk/>
            <pc:sldMk cId="837586595" sldId="314"/>
            <ac:spMk id="2" creationId="{13D7C6CC-D0D8-4DFB-A970-A8D820BBFE15}"/>
          </ac:spMkLst>
        </pc:spChg>
        <pc:spChg chg="add mod">
          <ac:chgData name="Jennifer Rehage" userId="021a1405-618f-4dd3-852e-35b0258b8142" providerId="ADAL" clId="{0A0D1D96-B438-4067-8C51-937858C392CF}" dt="2020-08-08T20:22:29.455" v="11" actId="1076"/>
          <ac:spMkLst>
            <pc:docMk/>
            <pc:sldMk cId="837586595" sldId="314"/>
            <ac:spMk id="6" creationId="{4D6DA8D1-BB30-4CA4-8B28-A4AC1638EDF6}"/>
          </ac:spMkLst>
        </pc:spChg>
        <pc:spChg chg="add mod">
          <ac:chgData name="Jennifer Rehage" userId="021a1405-618f-4dd3-852e-35b0258b8142" providerId="ADAL" clId="{0A0D1D96-B438-4067-8C51-937858C392CF}" dt="2020-08-09T18:36:55.647" v="42" actId="1076"/>
          <ac:spMkLst>
            <pc:docMk/>
            <pc:sldMk cId="837586595" sldId="314"/>
            <ac:spMk id="8" creationId="{5846C83D-4829-4089-B374-C0BC73314071}"/>
          </ac:spMkLst>
        </pc:spChg>
        <pc:picChg chg="add mod">
          <ac:chgData name="Jennifer Rehage" userId="021a1405-618f-4dd3-852e-35b0258b8142" providerId="ADAL" clId="{0A0D1D96-B438-4067-8C51-937858C392CF}" dt="2020-08-08T20:22:10.981" v="7" actId="1076"/>
          <ac:picMkLst>
            <pc:docMk/>
            <pc:sldMk cId="837586595" sldId="314"/>
            <ac:picMk id="18434" creationId="{40610ED4-93D3-4DEE-AF9D-9EFDABDF4B9C}"/>
          </ac:picMkLst>
        </pc:picChg>
        <pc:picChg chg="add mod">
          <ac:chgData name="Jennifer Rehage" userId="021a1405-618f-4dd3-852e-35b0258b8142" providerId="ADAL" clId="{0A0D1D96-B438-4067-8C51-937858C392CF}" dt="2020-08-08T20:22:08.066" v="6" actId="1076"/>
          <ac:picMkLst>
            <pc:docMk/>
            <pc:sldMk cId="837586595" sldId="314"/>
            <ac:picMk id="18435" creationId="{B886EBB9-6A2E-424D-BEDD-65E3F1CED2D5}"/>
          </ac:picMkLst>
        </pc:picChg>
      </pc:sldChg>
      <pc:sldChg chg="modSp mod">
        <pc:chgData name="Jennifer Rehage" userId="021a1405-618f-4dd3-852e-35b0258b8142" providerId="ADAL" clId="{0A0D1D96-B438-4067-8C51-937858C392CF}" dt="2020-08-08T17:07:48.351" v="1" actId="1076"/>
        <pc:sldMkLst>
          <pc:docMk/>
          <pc:sldMk cId="1647720459" sldId="316"/>
        </pc:sldMkLst>
        <pc:picChg chg="mod">
          <ac:chgData name="Jennifer Rehage" userId="021a1405-618f-4dd3-852e-35b0258b8142" providerId="ADAL" clId="{0A0D1D96-B438-4067-8C51-937858C392CF}" dt="2020-08-08T17:07:48.351" v="1" actId="1076"/>
          <ac:picMkLst>
            <pc:docMk/>
            <pc:sldMk cId="1647720459" sldId="316"/>
            <ac:picMk id="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106853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90000"/>
              </a:lnSpc>
              <a:buSzPts val="1400"/>
            </a:pPr>
            <a:r>
              <a:rPr lang="en-US" b="1" dirty="0">
                <a:latin typeface="Century Gothic" panose="020B0502020202020204" pitchFamily="34" charset="0"/>
                <a:ea typeface="Twentieth Century"/>
                <a:cs typeface="Twentieth Century"/>
                <a:sym typeface="Twentieth Century"/>
              </a:rPr>
              <a:t>Specifically, we asked:</a:t>
            </a:r>
          </a:p>
          <a:p>
            <a:pPr marL="342900" indent="-342900" algn="just">
              <a:lnSpc>
                <a:spcPct val="90000"/>
              </a:lnSpc>
              <a:buSzPts val="1400"/>
              <a:buAutoNum type="arabicPeriod"/>
            </a:pPr>
            <a:r>
              <a:rPr lang="en-US" b="1" dirty="0">
                <a:latin typeface="Century Gothic" panose="020B0502020202020204" pitchFamily="34" charset="0"/>
                <a:ea typeface="Twentieth Century"/>
                <a:cs typeface="Twentieth Century"/>
                <a:sym typeface="Twentieth Century"/>
              </a:rPr>
              <a:t>Is space use similar How does the degree of similarity in space use across individuals vary over time (seasons, years)? </a:t>
            </a:r>
          </a:p>
          <a:p>
            <a:pPr marL="342900" indent="-342900" algn="just">
              <a:lnSpc>
                <a:spcPct val="90000"/>
              </a:lnSpc>
              <a:buSzPts val="1400"/>
              <a:buAutoNum type="arabicPeriod"/>
            </a:pPr>
            <a:endParaRPr lang="en-US" b="1" dirty="0">
              <a:latin typeface="Century Gothic" panose="020B0502020202020204" pitchFamily="34" charset="0"/>
              <a:ea typeface="Twentieth Century"/>
              <a:cs typeface="Twentieth Century"/>
              <a:sym typeface="Twentieth Century"/>
            </a:endParaRPr>
          </a:p>
          <a:p>
            <a:pPr marL="342900" indent="-342900" algn="just">
              <a:lnSpc>
                <a:spcPct val="90000"/>
              </a:lnSpc>
              <a:buSzPts val="1400"/>
              <a:buAutoNum type="arabicPeriod"/>
            </a:pPr>
            <a:r>
              <a:rPr lang="en-US" b="1" dirty="0">
                <a:latin typeface="Century Gothic" panose="020B0502020202020204" pitchFamily="34" charset="0"/>
                <a:ea typeface="Twentieth Century"/>
                <a:cs typeface="Twentieth Century"/>
                <a:sym typeface="Twentieth Century"/>
              </a:rPr>
              <a:t>Is this interspecific variation in space use related to hydrological conditions?</a:t>
            </a:r>
          </a:p>
          <a:p>
            <a:pPr marL="342900" indent="-342900" algn="just">
              <a:lnSpc>
                <a:spcPct val="90000"/>
              </a:lnSpc>
              <a:buSzPts val="1400"/>
              <a:buAutoNum type="arabicPeriod"/>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solidFill>
                  <a:srgbClr val="FF0000"/>
                </a:solidFill>
                <a:latin typeface="Century Gothic" panose="020B0502020202020204" pitchFamily="34" charset="0"/>
                <a:ea typeface="Twentieth Century"/>
                <a:cs typeface="Twentieth Century"/>
                <a:sym typeface="Twentieth Century"/>
              </a:rPr>
              <a:t>How does this variation relate to </a:t>
            </a:r>
            <a:r>
              <a:rPr lang="en-US" b="1" dirty="0" err="1">
                <a:solidFill>
                  <a:srgbClr val="FF0000"/>
                </a:solidFill>
                <a:latin typeface="Century Gothic" panose="020B0502020202020204" pitchFamily="34" charset="0"/>
                <a:ea typeface="Twentieth Century"/>
                <a:cs typeface="Twentieth Century"/>
                <a:sym typeface="Twentieth Century"/>
              </a:rPr>
              <a:t>env</a:t>
            </a:r>
            <a:r>
              <a:rPr lang="en-US" b="1" dirty="0">
                <a:solidFill>
                  <a:srgbClr val="FF0000"/>
                </a:solidFill>
                <a:latin typeface="Century Gothic" panose="020B0502020202020204" pitchFamily="34" charset="0"/>
                <a:ea typeface="Twentieth Century"/>
                <a:cs typeface="Twentieth Century"/>
                <a:sym typeface="Twentieth Century"/>
              </a:rPr>
              <a:t> drivers  What causes similarity/dissimilarity in space use that may be telling of aggregation to disaggregation of </a:t>
            </a:r>
            <a:r>
              <a:rPr lang="en-US" b="1" dirty="0" err="1">
                <a:solidFill>
                  <a:srgbClr val="FF0000"/>
                </a:solidFill>
                <a:latin typeface="Century Gothic" panose="020B0502020202020204" pitchFamily="34" charset="0"/>
                <a:ea typeface="Twentieth Century"/>
                <a:cs typeface="Twentieth Century"/>
                <a:sym typeface="Twentieth Century"/>
              </a:rPr>
              <a:t>of</a:t>
            </a:r>
            <a:r>
              <a:rPr lang="en-US" b="1" dirty="0">
                <a:solidFill>
                  <a:srgbClr val="FF0000"/>
                </a:solidFill>
                <a:latin typeface="Century Gothic" panose="020B0502020202020204" pitchFamily="34" charset="0"/>
                <a:ea typeface="Twentieth Century"/>
                <a:cs typeface="Twentieth Century"/>
                <a:sym typeface="Twentieth Century"/>
              </a:rPr>
              <a:t> individuals in space</a:t>
            </a:r>
          </a:p>
          <a:p>
            <a:pPr algn="just">
              <a:lnSpc>
                <a:spcPct val="90000"/>
              </a:lnSpc>
              <a:buSzPts val="1400"/>
            </a:pPr>
            <a:r>
              <a:rPr lang="en-US" b="1" dirty="0">
                <a:solidFill>
                  <a:srgbClr val="FF0000"/>
                </a:solidFill>
                <a:latin typeface="Century Gothic" panose="020B0502020202020204" pitchFamily="34" charset="0"/>
                <a:ea typeface="Twentieth Century"/>
                <a:cs typeface="Twentieth Century"/>
                <a:sym typeface="Twentieth Century"/>
              </a:rPr>
              <a:t>Metrics are more about proportionate space use - preference, </a:t>
            </a:r>
            <a:r>
              <a:rPr lang="en-US" b="1" dirty="0" err="1">
                <a:solidFill>
                  <a:srgbClr val="FF0000"/>
                </a:solidFill>
                <a:latin typeface="Century Gothic" panose="020B0502020202020204" pitchFamily="34" charset="0"/>
                <a:ea typeface="Twentieth Century"/>
                <a:cs typeface="Twentieth Century"/>
                <a:sym typeface="Twentieth Century"/>
              </a:rPr>
              <a:t>interspecifc</a:t>
            </a:r>
            <a:r>
              <a:rPr lang="en-US" b="1" dirty="0">
                <a:solidFill>
                  <a:srgbClr val="FF0000"/>
                </a:solidFill>
                <a:latin typeface="Century Gothic" panose="020B0502020202020204" pitchFamily="34" charset="0"/>
                <a:ea typeface="Twentieth Century"/>
                <a:cs typeface="Twentieth Century"/>
                <a:sym typeface="Twentieth Century"/>
              </a:rPr>
              <a:t> </a:t>
            </a:r>
            <a:r>
              <a:rPr lang="en-US" b="1" dirty="0" err="1">
                <a:solidFill>
                  <a:srgbClr val="FF0000"/>
                </a:solidFill>
                <a:latin typeface="Century Gothic" panose="020B0502020202020204" pitchFamily="34" charset="0"/>
                <a:ea typeface="Twentieth Century"/>
                <a:cs typeface="Twentieth Century"/>
                <a:sym typeface="Twentieth Century"/>
              </a:rPr>
              <a:t>var</a:t>
            </a:r>
            <a:r>
              <a:rPr lang="en-US" b="1" dirty="0">
                <a:solidFill>
                  <a:srgbClr val="FF0000"/>
                </a:solidFill>
                <a:latin typeface="Century Gothic" panose="020B0502020202020204" pitchFamily="34" charset="0"/>
                <a:ea typeface="Twentieth Century"/>
                <a:cs typeface="Twentieth Century"/>
                <a:sym typeface="Twentieth Century"/>
              </a:rPr>
              <a:t> in space use in terms of niche/diet </a:t>
            </a: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Our study asked the following questions: 1) does environmental forcing cause increased similarity in the space use of a mobile estuarine consumer, 2) what drives this spatial similarity? and 3) where is spatial similarity occurring in space? and 4) and how variable is this space use similarity over time and space?</a:t>
            </a:r>
          </a:p>
          <a:p>
            <a:pPr marL="342900" indent="-342900" algn="just">
              <a:lnSpc>
                <a:spcPct val="90000"/>
              </a:lnSpc>
              <a:buSzPts val="1400"/>
              <a:buAutoNum type="arabicPeriod"/>
            </a:pPr>
            <a:endParaRPr lang="en-US" b="1" dirty="0">
              <a:latin typeface="Century Gothic" panose="020B0502020202020204" pitchFamily="34" charset="0"/>
              <a:ea typeface="Twentieth Century"/>
              <a:cs typeface="Twentieth Century"/>
              <a:sym typeface="Twentieth Century"/>
            </a:endParaRPr>
          </a:p>
          <a:p>
            <a:pPr marL="342900" indent="-342900" algn="just">
              <a:lnSpc>
                <a:spcPct val="90000"/>
              </a:lnSpc>
              <a:buSzPts val="1400"/>
              <a:buAutoNum type="arabicPeriod"/>
            </a:pPr>
            <a:r>
              <a:rPr lang="en-US" b="1" dirty="0">
                <a:latin typeface="Century Gothic" panose="020B0502020202020204" pitchFamily="34" charset="0"/>
                <a:ea typeface="Twentieth Century"/>
                <a:cs typeface="Twentieth Century"/>
                <a:sym typeface="Twentieth Century"/>
              </a:rPr>
              <a:t>What is that </a:t>
            </a:r>
            <a:r>
              <a:rPr lang="en-US" b="1" dirty="0" err="1">
                <a:latin typeface="Century Gothic" panose="020B0502020202020204" pitchFamily="34" charset="0"/>
                <a:ea typeface="Twentieth Century"/>
                <a:cs typeface="Twentieth Century"/>
                <a:sym typeface="Twentieth Century"/>
              </a:rPr>
              <a:t>seasona</a:t>
            </a:r>
            <a:endParaRPr lang="en-US" b="1" dirty="0">
              <a:latin typeface="Century Gothic" panose="020B0502020202020204" pitchFamily="34" charset="0"/>
              <a:ea typeface="Twentieth Century"/>
              <a:cs typeface="Twentieth Century"/>
              <a:sym typeface="Twentieth Century"/>
            </a:endParaRPr>
          </a:p>
          <a:p>
            <a:endParaRPr lang="en-US" dirty="0"/>
          </a:p>
        </p:txBody>
      </p:sp>
    </p:spTree>
    <p:extLst>
      <p:ext uri="{BB962C8B-B14F-4D97-AF65-F5344CB8AC3E}">
        <p14:creationId xmlns:p14="http://schemas.microsoft.com/office/powerpoint/2010/main" val="536387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54a7a697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54a7a697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82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54a7a697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54a7a697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860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54a7a697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54a7a697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07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54a7a697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54a7a697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96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54a7a697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54a7a697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566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54a7a697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54a7a697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810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54a7a697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54a7a697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145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54a7a6978_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54a7a6978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739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54a7a6978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654a7a6978_2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0514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54a7a6978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54a7a6978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46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54a7a6978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8" name="Google Shape;178;g654a7a6978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143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54a7a6978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654a7a6978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8464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54a7a6978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654a7a6978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06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54a7a69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54a7a69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674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54a7a6978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54a7a697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212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54a7a6978_2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1" name="Google Shape;371;g654a7a6978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772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54a7a6978_2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3" name="Google Shape;413;g654a7a6978_2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19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654a7a6978_2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9" name="Google Shape;439;g654a7a6978_2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7855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54a7a6978_2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9" name="Google Shape;469;g654a7a6978_2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5536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54a7a6978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54a7a6978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030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654a7a6978_2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654a7a6978_2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946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54a7a6978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654a7a6978_2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035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54a7a69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54a7a697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entury Gothic" panose="020B0502020202020204" pitchFamily="34" charset="0"/>
                <a:ea typeface="Twentieth Century"/>
                <a:cs typeface="Twentieth Century"/>
                <a:sym typeface="Twentieth Century"/>
              </a:rPr>
              <a:t>Does the degree of similarity in space use vary over time (seasons, years)?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5591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54a7a69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54a7a697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entury Gothic" panose="020B0502020202020204" pitchFamily="34" charset="0"/>
                <a:ea typeface="Twentieth Century"/>
                <a:cs typeface="Twentieth Century"/>
                <a:sym typeface="Twentieth Century"/>
              </a:rPr>
              <a:t>Does the degree of similarity in space use vary over time (seasons, years)?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78353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54a7a69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54a7a69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30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54a7a69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54a7a69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12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2988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54a7a697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54a7a697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30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5"/>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865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6"/>
          <p:cNvSpPr txBox="1">
            <a:spLocks noGrp="1"/>
          </p:cNvSpPr>
          <p:nvPr>
            <p:ph type="body" idx="1"/>
          </p:nvPr>
        </p:nvSpPr>
        <p:spPr>
          <a:xfrm>
            <a:off x="628651"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 name="Google Shape;69;p16"/>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3889" y="1282306"/>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623889"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5" name="Google Shape;75;p17"/>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628651"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18"/>
          <p:cNvSpPr txBox="1">
            <a:spLocks noGrp="1"/>
          </p:cNvSpPr>
          <p:nvPr>
            <p:ph type="body" idx="2"/>
          </p:nvPr>
        </p:nvSpPr>
        <p:spPr>
          <a:xfrm>
            <a:off x="4629151"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8"/>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2"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9842"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8" name="Google Shape;88;p19"/>
          <p:cNvSpPr txBox="1">
            <a:spLocks noGrp="1"/>
          </p:cNvSpPr>
          <p:nvPr>
            <p:ph type="body" idx="2"/>
          </p:nvPr>
        </p:nvSpPr>
        <p:spPr>
          <a:xfrm>
            <a:off x="629842" y="1878807"/>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body" idx="3"/>
          </p:nvPr>
        </p:nvSpPr>
        <p:spPr>
          <a:xfrm>
            <a:off x="4629151"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0" name="Google Shape;90;p19"/>
          <p:cNvSpPr txBox="1">
            <a:spLocks noGrp="1"/>
          </p:cNvSpPr>
          <p:nvPr>
            <p:ph type="body" idx="4"/>
          </p:nvPr>
        </p:nvSpPr>
        <p:spPr>
          <a:xfrm>
            <a:off x="4629151" y="1878807"/>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19"/>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20"/>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9"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71"/>
            <a:ext cx="4629151"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2"/>
            <a:ext cx="2949179"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9"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71"/>
            <a:ext cx="4629151"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629841" y="1543052"/>
            <a:ext cx="2949179"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8"/>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4" y="1467447"/>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4"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1" name="Google Shape;131;p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6"/>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5" name="Google Shape;135;p27"/>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6"/>
        <p:cNvGrpSpPr/>
        <p:nvPr/>
      </p:nvGrpSpPr>
      <p:grpSpPr>
        <a:xfrm>
          <a:off x="0" y="0"/>
          <a:ext cx="0" cy="0"/>
          <a:chOff x="0" y="0"/>
          <a:chExt cx="0" cy="0"/>
        </a:xfrm>
      </p:grpSpPr>
      <p:sp>
        <p:nvSpPr>
          <p:cNvPr id="137" name="Google Shape;13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8" name="Google Shape;13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9" name="Google Shape;139;p2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0"/>
        <p:cNvGrpSpPr/>
        <p:nvPr/>
      </p:nvGrpSpPr>
      <p:grpSpPr>
        <a:xfrm>
          <a:off x="0" y="0"/>
          <a:ext cx="0" cy="0"/>
          <a:chOff x="0" y="0"/>
          <a:chExt cx="0" cy="0"/>
        </a:xfrm>
      </p:grpSpPr>
      <p:sp>
        <p:nvSpPr>
          <p:cNvPr id="141" name="Google Shape;14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2" name="Google Shape;142;p29"/>
          <p:cNvSpPr txBox="1">
            <a:spLocks noGrp="1"/>
          </p:cNvSpPr>
          <p:nvPr>
            <p:ph type="body" idx="1"/>
          </p:nvPr>
        </p:nvSpPr>
        <p:spPr>
          <a:xfrm>
            <a:off x="311701"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3" name="Google Shape;143;p29"/>
          <p:cNvSpPr txBox="1">
            <a:spLocks noGrp="1"/>
          </p:cNvSpPr>
          <p:nvPr>
            <p:ph type="body" idx="2"/>
          </p:nvPr>
        </p:nvSpPr>
        <p:spPr>
          <a:xfrm>
            <a:off x="4832401"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4" name="Google Shape;144;p29"/>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7" name="Google Shape;147;p30"/>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8"/>
        <p:cNvGrpSpPr/>
        <p:nvPr/>
      </p:nvGrpSpPr>
      <p:grpSpPr>
        <a:xfrm>
          <a:off x="0" y="0"/>
          <a:ext cx="0" cy="0"/>
          <a:chOff x="0" y="0"/>
          <a:chExt cx="0" cy="0"/>
        </a:xfrm>
      </p:grpSpPr>
      <p:sp>
        <p:nvSpPr>
          <p:cNvPr id="149" name="Google Shape;149;p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0" name="Google Shape;150;p3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51" name="Google Shape;151;p3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2"/>
        <p:cNvGrpSpPr/>
        <p:nvPr/>
      </p:nvGrpSpPr>
      <p:grpSpPr>
        <a:xfrm>
          <a:off x="0" y="0"/>
          <a:ext cx="0" cy="0"/>
          <a:chOff x="0" y="0"/>
          <a:chExt cx="0" cy="0"/>
        </a:xfrm>
      </p:grpSpPr>
      <p:sp>
        <p:nvSpPr>
          <p:cNvPr id="153" name="Google Shape;153;p32"/>
          <p:cNvSpPr txBox="1">
            <a:spLocks noGrp="1"/>
          </p:cNvSpPr>
          <p:nvPr>
            <p:ph type="title"/>
          </p:nvPr>
        </p:nvSpPr>
        <p:spPr>
          <a:xfrm>
            <a:off x="490251"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4" name="Google Shape;154;p32"/>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8" name="Google Shape;158;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9" name="Google Shape;159;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0" name="Google Shape;160;p33"/>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1"/>
        <p:cNvGrpSpPr/>
        <p:nvPr/>
      </p:nvGrpSpPr>
      <p:grpSpPr>
        <a:xfrm>
          <a:off x="0" y="0"/>
          <a:ext cx="0" cy="0"/>
          <a:chOff x="0" y="0"/>
          <a:chExt cx="0" cy="0"/>
        </a:xfrm>
      </p:grpSpPr>
      <p:sp>
        <p:nvSpPr>
          <p:cNvPr id="162" name="Google Shape;162;p3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63" name="Google Shape;163;p34"/>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4"/>
        <p:cNvGrpSpPr/>
        <p:nvPr/>
      </p:nvGrpSpPr>
      <p:grpSpPr>
        <a:xfrm>
          <a:off x="0" y="0"/>
          <a:ext cx="0" cy="0"/>
          <a:chOff x="0" y="0"/>
          <a:chExt cx="0" cy="0"/>
        </a:xfrm>
      </p:grpSpPr>
      <p:sp>
        <p:nvSpPr>
          <p:cNvPr id="165" name="Google Shape;165;p3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6" name="Google Shape;166;p3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7" name="Google Shape;167;p3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
        <p:cNvGrpSpPr/>
        <p:nvPr/>
      </p:nvGrpSpPr>
      <p:grpSpPr>
        <a:xfrm>
          <a:off x="0" y="0"/>
          <a:ext cx="0" cy="0"/>
          <a:chOff x="0" y="0"/>
          <a:chExt cx="0" cy="0"/>
        </a:xfrm>
      </p:grpSpPr>
      <p:sp>
        <p:nvSpPr>
          <p:cNvPr id="169" name="Google Shape;169;p36"/>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000"/>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1"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1"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1"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1"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1"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7" name="Google Shape;12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8" name="Google Shape;128;p2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4.jpg"/><Relationship Id="rId4" Type="http://schemas.openxmlformats.org/officeDocument/2006/relationships/image" Target="../media/image43.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3.jpg"/><Relationship Id="rId5" Type="http://schemas.openxmlformats.org/officeDocument/2006/relationships/image" Target="../media/image51.jpg"/><Relationship Id="rId4" Type="http://schemas.openxmlformats.org/officeDocument/2006/relationships/image" Target="../media/image50.jp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8151" y="120254"/>
            <a:ext cx="8416684" cy="1609870"/>
          </a:xfrm>
        </p:spPr>
        <p:txBody>
          <a:bodyPr>
            <a:normAutofit fontScale="25000" lnSpcReduction="20000"/>
          </a:bodyPr>
          <a:lstStyle/>
          <a:p>
            <a:pPr algn="l"/>
            <a:r>
              <a:rPr lang="en-US" sz="5500" dirty="0">
                <a:latin typeface="Century Gothic" panose="020B0502020202020204" pitchFamily="34" charset="0"/>
              </a:rPr>
              <a:t>Potential Titles:</a:t>
            </a:r>
          </a:p>
          <a:p>
            <a:pPr algn="l"/>
            <a:endParaRPr lang="en-US" sz="5500" dirty="0">
              <a:latin typeface="Century Gothic" panose="020B0502020202020204" pitchFamily="34" charset="0"/>
            </a:endParaRPr>
          </a:p>
          <a:p>
            <a:pPr algn="l"/>
            <a:r>
              <a:rPr lang="en-US" sz="5500" dirty="0">
                <a:latin typeface="Century Gothic" panose="020B0502020202020204" pitchFamily="34" charset="0"/>
              </a:rPr>
              <a:t>-Environmental forcing drives similarity in the space use in a riverine consumer</a:t>
            </a:r>
          </a:p>
          <a:p>
            <a:pPr algn="l"/>
            <a:endParaRPr lang="en-US" sz="5500" dirty="0">
              <a:latin typeface="Century Gothic" panose="020B0502020202020204" pitchFamily="34" charset="0"/>
            </a:endParaRPr>
          </a:p>
          <a:p>
            <a:pPr algn="l"/>
            <a:r>
              <a:rPr lang="en-US" sz="5500" dirty="0">
                <a:latin typeface="Century Gothic" panose="020B0502020202020204" pitchFamily="34" charset="0"/>
              </a:rPr>
              <a:t>-Hydrological conditions drive switch from similar to dissimilar space use in a riverine consumer</a:t>
            </a:r>
          </a:p>
          <a:p>
            <a:pPr algn="l"/>
            <a:endParaRPr lang="en-US" sz="5500" dirty="0">
              <a:latin typeface="Century Gothic" panose="020B0502020202020204" pitchFamily="34" charset="0"/>
            </a:endParaRPr>
          </a:p>
          <a:p>
            <a:pPr algn="l"/>
            <a:r>
              <a:rPr lang="en-US" sz="5500" dirty="0">
                <a:latin typeface="Century Gothic" panose="020B0502020202020204" pitchFamily="34" charset="0"/>
              </a:rPr>
              <a:t>-Seasonal hydrology drives individual variation in space use in a riverine consumer</a:t>
            </a:r>
          </a:p>
          <a:p>
            <a:pPr algn="l"/>
            <a:endParaRPr lang="en-US" dirty="0">
              <a:latin typeface="Century Gothic" panose="020B0502020202020204" pitchFamily="34" charset="0"/>
            </a:endParaRPr>
          </a:p>
          <a:p>
            <a:pPr algn="l"/>
            <a:r>
              <a:rPr lang="en-US" dirty="0">
                <a:latin typeface="Century Gothic" panose="020B0502020202020204" pitchFamily="34" charset="0"/>
              </a:rPr>
              <a:t>					</a:t>
            </a:r>
            <a:r>
              <a:rPr lang="en-US" sz="4800" dirty="0">
                <a:latin typeface="Century Gothic" panose="020B0502020202020204" pitchFamily="34" charset="0"/>
              </a:rPr>
              <a:t>Rehage, Santos, Massie, </a:t>
            </a:r>
            <a:r>
              <a:rPr lang="en-US" sz="4800" dirty="0" err="1">
                <a:latin typeface="Century Gothic" panose="020B0502020202020204" pitchFamily="34" charset="0"/>
              </a:rPr>
              <a:t>Viadero</a:t>
            </a:r>
            <a:r>
              <a:rPr lang="en-US" sz="4800" dirty="0">
                <a:latin typeface="Century Gothic" panose="020B0502020202020204" pitchFamily="34" charset="0"/>
              </a:rPr>
              <a:t>, &amp; Stevens</a:t>
            </a:r>
          </a:p>
        </p:txBody>
      </p:sp>
      <p:sp>
        <p:nvSpPr>
          <p:cNvPr id="4" name="AutoShape 2" descr="data:image/jpeg;base64,/9j/4AAQSkZJRgABAQAAAQABAAD/2wBDABALDA4MChAODQ4SERATGCgaGBYWGDEjJR0oOjM9PDkzODdASFxOQERXRTc4UG1RV19iZ2hnPk1xeXBkeFxlZ2P/2wBDARESEhgVGC8aGi9jQjhCY2NjY2NjY2NjY2NjY2NjY2NjY2NjY2NjY2NjY2NjY2NjY2NjY2NjY2NjY2NjY2NjY2P/wAARCAPABQADASIAAhEBAxEB/8QAGgABAQEBAQEBAAAAAAAAAAAAAAECAwQFBv/EADgQAAICAQMDAwMDBAECBwEBAQABAhEDEiExBEFREyJhBTJxFIGRI0JSobEzYgYVU3LB0eFDkvH/xAAZAQEBAQEBAQAAAAAAAAAAAAAAAQIDBAX/xAAhEQEBAQADAQADAQEBAQAAAAAAARECEiExA0FREyJxYf/aAAwDAQACEQMRAD8A/HUWjOpjUzbLdCjOpk1MYOlCjnqZdTGDpQo56myWxg67IWjlY3GDtqQ1nJFSYG9ZNRj9wUasakZoUBrUNRCkDUW2yIu4C2NwWihbFihQQsoSstEEsWWi6QIKLRaAgo0kWgM0KNFAykWilIM6RpNCyglsEiWLAtCiWWwLRTO43A1sNiU2NLYFstozpZdADUNY0F0DwZ1CzehBRSAzbG50pD9gOdMuls6AaMaWXQWi0QZUS6UjWw2AiSLS8CyagLsiWLI2UXUNVk2CaArbM6mHIWA3KCOXYAaUmuHRmw3S4KK2xbMptm4qwJZU2GkiAa1PyNRktAWy2wkaVEXETNJN9jSrsVN2RSMJS4W50hBylolszpDm9lI0/c67rgmtYPFPErq0WU24KUHSO8ZuUWtk/BzSSjkx19ytE1WsGScout65b4JDrF6ji9/lGOnUpQeJ7Qu213Nwx48WVS02uGh5p66zbkk0mz39FHpsePXKKc3y2MObpoY72SPLm6yM3UIbGsT6+sup6dvTUWjvkyYIYrSSPzWbUkpJVK+x2n1SklDceD0Zusxe61b4SR5McOlyZnOcf2Zxk0p3yanUo3wTTH0Jw6DHjctEbrZJbs+ZkePXdaV4I29NR58mFhVapvcqZJ8dvVVbvY5v3v22/wAGVDW1GMXJ/B9bp8KhiS9KmXE18qt6fPyG2tk9j19XhalqcXFHXpPp8cnvyO/CIrwqLa3dk9N2dfqON4eoSgqjRiNqKct2RWZRqJhQk1zXwblOK54MrNBJ7D0NEl/c2VJmJZ4LuT1Z9o7PyX0db2OcnJO0bU3Fb0ZcfUd66IMrJlT5HrTbJLE1aUrJHHLuXT109WS7sfqpImglK6tIHrazykb9WaWxiGOt9RvT3si+kOpmnvJo9cOobX37HlcE+6MOoLaVsfV7WPpvNFJe9thZ0u7PmqXll1u9nY6nd9aOdNcyMyywlzJv8o+fDqXDnf8ABf1MX8Dol569MsmO/tf8GP6L+6DRiGbE1bkk/krzYUtskTV8YnGtpYuzNqcV2bX4RwWXD3yRNLPh/wDUj+yOV42/p3levF6WRqMk1+Ui5+nww+1p/iJ819YtTSkq80zMuur7Xf4RP817Rvq+ljP3Lb9j508Djtdnql1s5bW/5OU8mo1ONjnysrzLHJcI2rXMSylfcypJPyzbDab/AMTpGFrdGI5o3cvc/wAnb1sTjst/kl1qY1BQi7e501uW26j4WxxjkV/fCP7HbHnxQ3nOWR+EqJlbmOkIY5f2yXzZ1uMVpWmvweSfWznL2xjCPZJWZfUT/wDUr9iddXZHuhBS3/8Aw4vNitqMHL5PJPLrVSyyaN4lBbrIvwOp2/jsss9W2NV+TusyS3jX7nl9WnSaZta57e0lk/iytzyxlwcZxlVm1hknclZjJNp8fsPP0l/+sJtL7l/AnLHp43OUsrfb+DNylu0zWMa3rin7UNfdUc3Iy5PsE10lJs5sw5vuzGosjNrozNLuzDmYcmy4murcfJlyiu5x3FFxNddaHqJHPSNLGQ2tvMZeZsmhjQPD1lzbM22dNKJpd7FRhojOmhmGhqY8RQWiNIKLRUgM0Wi0WgM0KNpCgM1sSjdFaA50U1pGkIzQo1pFBWaLRqhQEoUWihEKC0FSihIqQEoGtI0gZKXSVQCItzbWxFGmb7BXKy3RaFBETKXgBWS7lAQSZSbjcBRdISZaAaS6USi0FKQ2FDYIWvBbAAblFiwFFoWLIFCkWxYCgSxqKNIPYzrJqGDYbOeoWxg3Ys58lA1qQuzIKquRNRGQIuoJkoqQFuwABLCLQoBbFGkhQEBaKkNGUjaslF3AbkKUgIqJQ3A3RVEwmaUiKtCn5GoqkBN/JpOSfO5LQsDalLm2aeSXO9nK2G2F16MeeS5NvJqXNnkTLYNerVaNRm018HljNrvRr15LjcLr3SydznN3vHY8v6iXg2s0lHU4qhhsdUm3b3Oqtxo8y6hf40dI9TFf2kyrsab09tz6ODooZIR1Sbs+d+pg2tjti62UZe1pLwWQfo+m6LBhhFQgk3yzn1eXDgk1qVo+Zk+p5skNEHo+VyeKSb3bL5+zI9PWdXHPJUvbEzi61Y9kmeRurXIUbMjp1Gb18mpv8IzpTRlY0uCuWyS5A8maDUvglU64PZPBJQ1SRzcFKK2LqPNouV9kZnOSlVnteNQjT5OTxanx+4iPLGMskkr3Z9TpfpOXJG1M8k8ChTjO5eEe3pfqObpo6JLVXc1PUdX9D6mr1Ro8uboepwp3G18H0v8Az+ThpePc8ef6rOfEUhdXHyvXkm01wVZoydyW5JQcpOTXO5zcaZPDa9kJJ8HRJyWx4ITlDh7HddRUeSWLrrk22UrZlWlucZZ97on6h3wXKa9C35dDnZHBdRf9qNa0yenjcvb3InqZjUkTWwa6S24M1XcxLJXa2c3ObKa7cEc0u5x0zfk0sXdhNb1ryLVbImmuFZVfigqScq2OUtbOxmnfBExzWOcjbwVy0bVohVyMLEvJpRitm2WzL52YGvauF/JXlS/tRFH2pm44lJXJ0iL6ws18bBzvksscU9k6HtuoxB6zrSClFvk7rDcblFJEeDbaG47Qys2krUkdMfUNbKX+jnHA1L3I9UMeLjZfsTVkqPqVW7bfm6MT6pNVex2nhwmF0/Tve7/cmz+N2cnFZovuXT6i9skdv02B/H7kn0yxrVC6JsTK5fpMjTl28nnyRcOT1qc3avY55MOpXYlxmyfp4ZTZm2z0PAk+SaEuxvtGMriKb7HekiF0xzjjvk3oiiksg0ml2JZmwRVtkpmkrJN0gjDVGUv2LuxpZpB1Rh/g240YdhHhoUSxYGhZm2NwrVizNMUBdQ1bEoUBbFihRRVIaiUKIiqTGtkr4LRRdY1maLQVpTLrRihRBvWi6jBUgjWsuozRaAuotkotAEzSZmiqIGrLZmi0QUfsKNUFRUFQoVYF2FomklMI1aJZKIUbsjZkAasWZAGrFmQwNWLMloo1YsyVIC2NRKLQCxYoqQEBaLQGUiuLS3LRXbAwkWi6S0BngG9I0kGKKkbSGkaMNCjekaRoxRaNqJdI0c6Gk6aS6Ro5qJrSb0hxJqsUv3JR00l0gc6FHTQNAHOjSXk3oGkDFCjemxpAxRTWkmkCbeCbGtJdLAxRdPyaoafgDNCma0l0/AGPcPcb0jT8DRncbmtIoozbQ1PwaoUBEzvPJ/QWPZfCOVInICxaGwpAXbyaVmKG5R2jJrlm45d92cFZNyLr3RlGXwzokz58ZSR2h1GSPgnVdel+COKRy/VzfMYsj6t/4RHWmvS8k5LS3sZ06a7nmfWSf9iOkOqT+7Ydaux6uleN5f6q2+T6jh0ksTpwTfB8X1cb/uJrh5b/AGH/AKZr2zw9P07WtpqXdbnky5cN+3G6sw8kV2f8BTjLbS/4IYw4qbbjsn2I8Wn5PViwOf2pr8nR9JkvyZ7Rrq8Sha3jRzyYHLdH0X0mXwYl02RcKh2idXzH08r8mo9LN7s+h+lyvurNfpc6j2ovY6Pn5cDlvaXwkcv0/wAntljadOSCwt9y6nV41gV+TXpV2PdDB2ujp+mUd9N/ljTq8EcaoqwTm/bBv9j3KcYcRj+EivqMrtqLS+R6Y8culnHnG2Fhn2xV+T0+s2+b/Y6rqseOtrffYZWvHlh0GfK9oM2/peZby0r9ztm6zJJxcb0fk7/rPUxaFUXXgxezU48Xy8uD0r1ZI34T3MQwOTuSlp+Eds3qKXL/AGVHXHUMTlPJJy7Ky7cTJrzTx+lC/Tf5Z5233R2zdTKT3bf5OTnZZrNxlyvakjElYlfYym74NM6qXyWvmw0SqKOlpy8L4PTGLcVp4/2eO6Z68M/bTexK1xb9ClbViOCOq1/LNa9tMHRfclzbMN5GnLHCk7f7En1C/sgzFOcq5f4N+jnivs2J5+12/pwnmcuUc3KXY9Dx5edBNMn/AGFljOV5XOclTZYnrjhjqrRb/JmaSnpjjp/kvZOt/bl7kvBH1M4Jrk3OM0t40cHLyN0viLNJPihLqG1Tdlhi1dmzXpNOtI8Z9eeWRvhGdVnqli2to5SjS9pZYllYW3JGxKo/LOblJvYqOlmWyqMlyyNvsBUXYxuuWW2MGmyURyaM62Bugc3kZPUYwbe5lrwFkXcqkmXKjwaS6S2SwGkaUAA0oaUBQxCkKRKG4FpF0mQBrSNJkBV0lSMlCLpLpMgDWlDSjI3A3SGxgowa2KmjAA6Wi2cxYwdLBgtgbtizCLYG0y2YstgaTKY1FUgNgzqLqINUKIpFsKlLwNCKLCGj5JoNADOgugpb+R6M6BoNX8kv5KGgaS38i/kgaBpLb8kTfkei6RpBUAUC6SplsKzpGk1aGwGdJVEAC0NIFkDSi0gKAUi7EoUBdhaJQoC2i2iUKA2mR0ROi2AKRCwKKJY1AWhRNQsDVEJZLKNcAzYsDexCWLA1+xTFsqbA0QzbFMDW3kWjNfJHKK5YFkr4ZlxruSWRdkZty5NIzJvswpPySSpnSGnuiiwk32O0Yp9jWPR4PRCWNqmqfkjWOPpKiRwqUqZ31KDqateTerFWyIY4Lp4/J1h0al/cejEoONvZEc4p+xMhiL6fHyVdBjvezrjlJ8nVPcGOS6DDXDNL6fgfn+T0xVnSMUZMjyL6dg+TS+m9P3TZ7FCJrR4YXI8a+ndOv7bNLoemv/pI9Lxz7OyKMk90QyMQ6LB2hQy9LjjG1E9EU+yPJ1LzOdO1EmNRx9PHJ7xs3HBiXEUSMaNrbuTHWY3oS4ZUl5YW/BpJmWlUEx6UfBpBsKqilwkc8mGeTsqNNyXAWSa7WMRxj0MFziOn6PG19tP5Oizvui674tEspJHnfSwhFulfwfL6nJKMmtMmvnY+zPW+FZ4uodtp+38o3wt1jm+fjnN/27fCPTcJQqSZI2ns9jSSW7PRx479eX8nPr8IzxQWlQr5NasWSk4KzOlS4OkemlpUqpF5ceMnrnw/JztSMYx4iqOsMMW7XJ3wdPFq5M7enijy6PJfvj6M+evM8N8pNEl0GPKto7+D0yeFbetH+Swy4YP/AKiYynj4vU/Ssid41t4PG+myYn/Ux7eT9as+KezaX5OeTHGUWmk15RJy5cU6SvzcelxZo3CdS8M8mXC8cmv+D72b6fGcvYo/8M+V1nSvFNpSf4Zvjz9Y5cHhYT8hxkFF9zq5NtROkMFrkmOEHs3/ACehRxQauVv4I3I5/p2nsy6M17M9cIR06k7Rr1ElaqvJntW+sccU8mN3OGpntw9ZktJ4ko/JyU56Lp6fJwfWej/Zql8sn39LuPp+rDV9uzOMoK5SjHk8SzPqE5+lsuWmZh9RePZQTj4vck/H/F7x1nicfcpNHmWFrLevY65fqjnGoYkn5bs8kupnLmMb+DU48p9Y5cuLtmjkcXplZ4nDLfB6seeKXuV/g3LqISVQi0y+xm5Xkj1E4Kkty+vJu5Pcsmr4M0i6y16lhSVfJj9hZDSStmUkiSmkY1MuM621YpVsFJFCsaWaSLQYQqNGXFMtEbS7gT00zLxI1qGovp4x6aM6aOjkjLaY9R86xZaFGkSxZaIAsblIAstshQKmxqIANahqRkAaTRdjBQNUitGABuiUZK7W4waoUZ1MamMGqFE1MupgWipE1MqkQSi0NXwXV8FEoUVS+CqSIJQo2nEbAZotGtgBEiloaQJZdTGkUwFsWNI0gNTFsunYKIEtizWkmkCWwaojiVEsFoUBLKrLpLpAyWy0NIBMtk0logtl1ESLQUsqkShQGrKmmZoJEGti7GaKFaBkbhGrLaMCmFbtC0Y3G4GwY3AGyEobhGgZAVouxgAbtDYwgBvYUjnuW2BojddhZb+Ciavgay7eRSAmsjk/JrSNAGd/JHE3oGgI4tNfgqOuj9zE4uO9bF0c5MKTRGwUdYTaO8Jau55Dpjk1yF17krjvuiY8a9TlqJw9ZpUPWrYK9ttPS+x7MEItbnzsPURlUZ7eGeyE9Ozf7mbB71jj2LoVnnxSl34PVHdGVSqKpFcTOkDSkbUzlpbKotBXb1DUZW9zlCDZ2jAg7QlsdHocfckcXJQR87qutcpaMb3Jmq9GZYnOsfPhG/0ikudzy9P7Fbds9cMpix14xF0so8bmvQn4OiyWaUyetuD6fJ2Qj0ubwelZDqpk9R5V0mVeCSx6OaPbrPJ1mGU05Qk4sn/quE54o/cn/BhdVhXGr+D53Uy6nFKpM80uoy92dJxlYvPH2v12Bc2v2OOXrekybOf8pnxZ5Jy5bObbN9OLF/JX05y6Zy9uSNfwZydThjGlJS/B80tHSXJjhy4zldel9bSqMUgvqWWKq7XyeRoyxu/Vn/Px7X9Rk1Tv9mVfUElvDV+WeCgZyNd69s/qD/8A5xjD/ZqH1TKvuUJfmJ4AXJ/DvX3Mf1XBJLXqi/hFy/VsKjWJ7+Wj4QZOvFr/AEr6D+oZZP8A66S/9rCz4sn/AFsuu/hnzqJQ6yp/pXqz+hq9jtHnlSez2MuNIlEkxLy1blex6seXHCG6Tn5fCPIC+E5Y+r6uPRU8sa8Jo4TzYK8rtR4NwTrGv9K65c88r90pSS4TfBlTcU6dGKBrGNVyM2KFBNLGoUSgi+rJdx6jM0NLHhtNbLrZNJdLBtNbJqZdI0kXazfwG3KrNUkaxw1SGk9XHj1Pg3OKjsuTsqhHSuSOFe+XJzvJ0nFz9H229jk1TOs8jZErQ9HJoy418nWSo5y2RqM1zexKKlbNM2zWNI0mrFhl88AlBV2FAANI0lKrAzpGk2ikHOiUdastLwNHGhR10oaEXRyoUdNA0jRzotbGtI0saM0XtRdLFASiUboNbl0ZRWNJaAiBaLQRAWhRABdIoCFKoloCCy6S6QImWy6RpCmouoaRpAuoaiaS6QLZUzKRdJBbLZmi0BbQtE0l0/IRLLsXSi6UVWLLqNaUXSiDFvsXUzVItAYti3ZuhQGNTLbNaSaQepbDky0NJRnWy62XSNIRNTGpm9IUArOphSZtRLpRNGU2xqZuqFIDFst/BrYAZt+Bb8GgBHL4JfwaotBWb+Cavg3SFIaMavgqa8GqRNgiKmWkXYKgqaUNJbKEYou5SgYopooVgqNDYqCYsX8D9gGw2Yslgc8mLvH+Di1TPVdmJQUt+5dHFFsrjpMlRbsWShQVpPc9/R59tGTeJ89HWDrgLH2464VW8ezO+PLNNXE+b0fVuDUZ7xZ9vDKLS1U4vhmLsaag9XY6KF9jrDHFfadFAyrisZpY0dqRznkjAgqgkYyZIY1bZ5Op6+ONPc+Tl6nJ1M6tqJrB6+q62WeXp4uPJnDhrflmcMFBHpxsza6SNRi0dIKipotow21qo0pHOmzcERp0TNwmzKQSdgehStBvY5wZ0uyDy58MciaaPldV0Eo3KCtH3WrMOCJ7PYXjK/KzjXKMOj9H1HQY8ybWz8nx+p6KeBu1t5OnH8kvlcOXCx4yNnRxozpOjmxaIzeklFRi0Q3pRKQGdhZaFAZbJZqiUEZsWzVEaKrNi2WhQRLFl0oUFQWXYbBEtiwAAAAWQoIJexLNbkZRLJZRRBLJZqiUAVt0emK0ROUI1udU97Zm104x1hFRWqXJyzZHJhzcn8EUNT+DDbGODlK3wdUrEqiqRj1KWw+os6X/ANHnnGnvyd0n9z5Oc+TUSuTVK2ZbbNtNk4NudYryRtmnuKKy8VIbAUFBaFEAtixQAtiyFoBZbJRaAWLFCgFlsUEiAKLQoAKBQJRaBbAUNJLLYCkKQsAWkWkQoCkVJELYF2FEsWBaIWxYEKLFoCFLaFrwBAatDYIzuWmaFoDNCjewpDVYKjVIUgMmkxpLpAiZRRaCg2slCgLYslMUwi2LJQpgWxYpjSwLZdRNJdICxYotICFsbDYKAtiwCRaJYsC0NhYsBZNylAzyDQCJQoooCCi0AqFBaCIQ0AIDQtAZFFstgZou/kti/gozVijdrwNgMUKN7C0BzcUzHpI77CkB55Y32MOLR66RHGLGjyrY0mdZYv8AE5NNFHSMj6XQ9c4NQnvE+UmdIunaK1H6fH1Pp07uD/0eyGeMo3Z+d6TqPbolumdZdRPpnzcHx8GMafY6jqNMW0z5XU/UVpq9/g8XUdfOSaTPE5OTtssmJru8kssrkz0YWopHjhI7RyMlaj6EJ2dlM+fDId4ZDNjcr345HZUzxY5neOQzjT1RSN7I4QyG9dmcV1sqkcrF0RXfUdEzzKR0UwrtyKMJm0zKsuNmJ4lOLjNWjug0kiUr5D+lqWbSk2nuqOHUfTHFN43fwfTX1XB0meSnjnN8Wux16R4euyv0ZN92muD0SWTXi58dvlflcmNwk1JUzmz9L9U+mepgebFvp5Pzk406LLqTf2wQrRKKoQtECDIABKFFIFSiNMoCI0SjaRGBmhRQBKJRqyAShRSAKFA25R9NJReru7AwGBQVAWgBlmoLuErZ1UaVUS1qRILv2Dds1LZaTNWY1sq+DTelUS3EzOeragMylZvFj1PUzEIXI9DeiKSW5KjOWoI5em5LU+DtHFb1T58Gcs+0d/kSma88vHCMPc0zNHSM1El+5SFsrDxAUUogooIJQooAUhsUANhsAFC2QEBgUAKSi0CoUKFFAlCjRSKzpFGgBNI0lBQotABAlFKBKLQKBKLQKQShpAKGkqSG4ILSLSIUBsNhQoBsUJCgAFFoKF2JRaAbFJRaAUKKAJQoosCAoAlFAsCA0LAlCi2LAlFotgCUKKAFBIblAUKG43AFFABQoFoCUDRCiUxRqgREoUUoVmmUoAlEo0UqMUKNjYDFFo0SgJQ4NUKAiWxKNUVIDFFo1QoaMUVI1pCQ0RIkopo2lY0hXmnia43InR6JNI5PTL4KNYpu1Rvqcr0qPNnOOiPezXq47vTbKrhTCTZ3eaLXFhZq7AcltzybUg8if9qKskf8UFajM6wyHJTj/ia1x/xJjWvXDKd4ZbPnxyx+UeiEotWmZsanJ7o5LR0WU8MMsU+T0Y8kJdzONa9cJ2dY0zwSzQg/uOkeqgleqidauvW14ClXJy6fqoZk6v8Ac6tWZssajtjmmd0trPn24bnXF1L4ZM1Xr4N4YxnN63UIq5M4vItN3seH9e8nqYcf2X7pefg1w49qx+Tn1463njiyZJzUFFSey8I8c3mw5X+mbx2t3E3l6iMFcnSCy6kmu565xyePmd7uxvH9X6icX0uWCbktNpUdM/0aM43idS+Ri6RRzY806tq0j6kJHl/Ldvj6H4uO8d5Py3UdBlwv3RZ5pY6P2umM1Uopr5PNn+k9Pm3UdL+DE52fV5fj/j8g4mGj9D1H0JxTcMka+dj4vU4vRyOGqMq/xdnTjy1yvGx56IVy3C34RtMZH5N+nt7pV+DDir23JrXVqO72Vl9q+7YRSrmiOKfBNXGnPCvLMSkpcKjDjT4Lpka8ZqUKNAMs0KKQBQoCgAAIIAABGWixjuFkbxpJbm4+WYirZqb7IxXRmTt7FVIlaY/JOQNSd7GUr2LX8moqt2QbhHTwtyylHHv90n3ObyO9iKNu2RWrlk+CTglE0mlwc5vcDk0rMM6PY5Nts6RzqAtCjTDyUSjVUArNFotACUNKLQAaaJRqyEGaFGgBkoABAooAAUAAAAKABaIVAKBQAAKmAFCygQoAAoAQKQoAAoVCgAUAEDkoAAAFCgUAEUAAUgAoIWwAoWLAUQoAUBQoAUUABQAAAAFBQIUAgACiigpKAFoUAJRaFFAlAoCFCilCpQooCpQo1pbKoNhGaFHT0mbWHyMHChR6YYNXCsrxKEqcSmPNQo9bxPTaimhFaltHcLjy6b7F0N9j2wgouppqXyhKNNNJV8Ax4/SYeOSXtjf5PpLAsnEkpeGYipJtOG6JsOr5zhkfajLwZPk+k8T1qq37Hd9PGnGTcX2HZcfDl02T/FmfQyV9rPuYsT4bv8G8vTxg1KMrXe9h2Or868ORbaJfwT05/wCD/g/Q+jq3js/k0sUJxfaXyOxlfnVDIv7f9Csnj/R96ONN6WtxLBofuS34HYyvz+ifgqhI+68Ol7xVMZOmjptRTL2MfEUZINSPsro4S/tT/BmXRYn/AG1+41XxqkjayZI8H0JdBB8No5v6ff8AfQ0eJzk3Z6em6qWJOoJt+TT+nZOzTJL6fNK+42GujyqacppL4R6ek6rG6g8Cb82eOPQ5G/dwerD0ksbtNEtizXunkxwi2lCL8KRcXVJrbc808Se8lbJS7bMx43Ne/eaOclKO5549Rkx/KO0er17SiTL+m9csnUZfsXciSxxpfuXJKN6kebNklpbju0ej8cybXh/Pz7XI6zjHIverR16dwlnipyUY33PFjyNY1re5zlletNPjizdsnjH4/wAd3a/SOcZ5HJbR4X4NS67p8P3ZFfhbn5mfU5J/dJv9znKUpHn6T9vd3zyP08vrXSwW2qX4R4ep/wDEU6awY4x+Xuz4Unp5ZzeRduS5xnxLzr15+v6rqr9XLJrw3t/B5vmTs5uTfejPfkrOuuqPY0pbHC/Bfc+ZUSkrpKdGVl/d/BnTHu7NKuyIrpB39xXkinsi44p/BnJDfbcz+1qa03shbJGLNUbcqhKNECI0SjTIBKFFAGQUgEBQkAS/k241SEVe7OkI3bMWusjH2r5C8mq1PfgzN9jKsN2yx2VvksY7WzEmaRrXW5Lc/wAGVvu+DUpqqWyGIr4M6tjEpNmbLhr0QexmTIk1HcxIgzJ3sZSLuEbYoNgAjyijUo06ZCiApAICgggKAIAAAAAAFAUAAAKAFAFAAAgIoBQKAAKAQACgALAFAAAoAAAoAAoUAAQKAFEAAKAABQAAACAAAoAAAFQUAAFBChAAAWKTe7oCgBQAAAKBCgAAUABRaKotgShRvQ1ydFhlp1JbeSrjikzaxtq+x7F0jcU6T/DMuDxNRaaT7jYvVwhjctkmzo8NOrSPZDGoZU/1FRfLo751geJrUpvs4mbyrU4vJh6TWm04v4vck+m9KdZYyjfFHbBPHH2yhdfbJcnty5OnyYVKblHKvPDJtXHgWKKipNJx+eTvj6fp8kd3KHyuDUM2qDWWCfyjOK1NtSuBNXHDRLHOSjFTj5XJ2njaxxyYnq7OLR1nHGsqlilVrdCcJzfudPlUNMeTI1FO4uL8Ix07ak9cNSPp4Oo0w0ZYpp7WcM/TqOdSwtNS7IuphPp3PH68Jp1/a+xnDhjnlpyVifnyWac2oJOL/gmr21JWltZNU0+nmePJ7orhrkxlji1xlhnLbmy5MeicckJWmdEsWZOL9kvJQj6MoPW6n2b4RiOWp6Ze+Jcclhi9tUeHZifp+prhw/8AQHocYeopw9najOablFqcf3InFpRk6fZnWc46a5a7EHGEm9lHVEm0Jex/syLI1JuKr4OmqM+1SAwnHXqjtLumbzKM4pr2yRJ44qXvav4Jjx827XYqOck3H7qYxN6abo6rFbryZWByk6lx2GiY3Jyaikg0pT8SMSjLG/ksOLQFmkmktvJiex11600+TUIqcd+wHJK0VeA4acnt3RpLfgoii5M01TSW50cZPfsFFNck0c3Hyc3jjLg9Eo/27sw4reluBwcFHYy43w6Ossfj+CVfZ0XRxlGT7mfTrk6zg07T2M2a7WsdJHP0YPZcnHJ03/cel7cHOSvky08couHO5wlOT+D3yxtqlweTLhkuxqI4N39zMtrsJwrlmPwijW770El8snHIvwiDV/8Ab/Iv8Et92G/3CtWjviaXY8ydF1SnsiZq69kPdlS7Wfb/APKo5cCcJVI/PYYyi07PufTetalok27Jy4bPGuPv15sv0nqIN1BteUeXJ0uXH90JL9j9ZHKmjUowyRqST/Jy3lF/zlfi3GiUfoOt+lRlcsKp+D4mXDPHJqSqjXHnOTny42OJDekzVHRhkFojAlApABUra8FhC5eDoktW25LW+MaitX4NyaXti/yS6Ri6tnL66Emor5OfL3LWp2yS22RqMszl2XBhR1G9N79iS42NMsv/AEYbNSZlRcvhFRlJydI6xio7csl17YnTHFR55JasJJ0cpHonxZ55snErDFUjO9mjo5gA7kHb6ngUMmuPDPAfR+oZVJNJ2fNbN2LVBB+5kAAAAAEAAQAAApAQUAAUAAAAFUAAUEKUCkBEaBABQAFKsoQCKCFAoIUKJgIoAAAUAACkKAKQAUAAAABQCAWxdAACkKAKQAUAACkAFAAFTAAFACAFAAFohpRbEiIaS+DSSRqCvng1isKLfCN6W6pUzokkzaabYXHN7fcmzSy0tm68F0609ywwr/8A6B0U8k2mo1Hwka0SlzF/CvgzC1Nb7WeupK5LdmK3HLF00NVym78Pg9OJYIprLBNPucXBy3ex6XLGsGjTuu5itCw4tOrHNbunGzU8ccaX9S34Z49LjPXBUvBz6lZW023JUXDXteVWuHJkz5YwzxinFNrelsfLhmy+pbVPhGsmPNP30/ll6xNfReC7yY5amuaOaz62rluuzPFjy54qUYza23SZPTzwVyg9+4xNfW6bLi1e6Gqa5T4OufLjhOLhpi3skj4mOWXGns0xWWfv3dcDIuvsZYrJFzu5fk8eqlbe3/J5IdRlhFpcnJ5MzabvbgdTX1JNLGkpKmc4yTvyu545rM2qu32Rzh6iejdFyJr2eqnLeW65LlcdnHZM8ijNLil5N6JzilGPG9jIa9EJx4e/hm454wk997PHozSenS7H6XqIxvTsPDXv9SKep8GVNSdxo8Sx5slRT3MuOfBJqSpsZDX0Fvcm7ZqC17x2o+e8mdJKnRY9VkxRbq78jDX1eUk3uu5jKkkskeVyeHH1WqHv5XYn65yk4yjUey8DrR7/AFI5H+TE9MZqu5w6fPhxTcpu1Wx6Mc8PUJtumMG8eHXjco8pmJSccn/J6+mWKNxjO9raHU9JbUoUv/knxHFxjONwf7hJcTVSOTc8MnHhM91RzY4uKtgcHNXV0zVJK+JGJ43DLU1v2ZbtaZcEWNOOrjZsmn0JW1qfgOMtt6XZhTb9s9/DA4Zm374pqzk5qNLc9lt+2S/c45Om1JtP3DVeVwd6k/2I20/ctjr6OSk+yE4tcrYuo5+2S25OdXydGqlaVDRqfhlHJ2mZbR0lB2TQ9NrcajhPDCfajzZeka+w9rg0g1aCY+RLFKP3I5v4Przgn2s4ZOljLjZmtHh2ryRyOuTp5xfn8HKq5RUNyxbRL8E1UB2Up1R2xTlBrc8scnwd45ko8Il2Nyvr9H1k1JKUtj6+PNaR+Xh1C2PrdN1cHBRctyWa7cbr7KyWZydJh6j74pvyeaGaz0Y8lHG8ZWniz/RYO3jlT8M+Z1H0zNh3cbXlH6ZZUHNPlGf+p8rF4Svx0sUlyqOTjR+yl0uDN92NP9j5/XfRouLlh2fg1/pn1i/jr84yUdc2KWObT2o47nWVzxpSpGoyXk5vwVLcVqO0pavwZcuxHuqQ4MNEnWy5Io6lb2QSvdiUqCJJ/wAHKciyk29jPHyzUjOld2a5RzbKpPsVG4pInqb7BQlJXLZG1CkTxWZSbW5ybtnSSMNFjNQAGmQAEHCc3J7mD63U/TW8evGt+6PlSi4tp7Gt1WQAAABAAAAFAEBQEQABVBCkAAAUAAUEKAKQAUAAUEKBQQAaBCgCkAFKQAUEKBQAAKQAUpABQQtgAABQQoCwAAKQoAAACkAFKQoAAAUpABSogAoCBBSpWEjV1sakFSS+WaUW34Mx2lxZ1h/s18EUNztDGu5rHj1J7HVaFH3ypLsiK884brt8Go4ZPfZLyy61KdQike3Fg9Wfp6klXJm8sakeKLSdW3+EalBNbXZ9PB9OjCV5fcvg69T0uBQjoa1XsvJnsvV8WMdEuJOR6dOat4yR9ldJh6iGt4dDrlHRYFCr3j8mbVx8CUpx5KrlE+48OHOpQUYutmeSH06MJOKk7vj4JqvDBNPueqOSLVTiq8kyQjGPti9nVsmiXDVbWr7kV1hiwuSbR1nCFPRuebTsvcixc1XgGNPplklvBL5XJ7MuGOTGntSVHmjncOY7nT10/j8FTGI4ceWoOO/c0ukx9O3GS1J8HpwNSt7L8dzqtE5KMnZYmPFk6HFmhcIqMvwRdLBL05Y0/wBj2TxywyTTuJ6MqhJqWwxHx4dE3kehbR5+DeTp4NvTH9z6HR4980pPsc5404S0vcuI+bPpfdFNUh6FaoLaj7MsGOWOKku3KPFLHU/bbXcmLrxYtMWrj3qz0YvZaStGl01vbjwehwxY4WB4JdOs0m17ZJleK1omk35Pd08VPK5SjV8HPNGWPqNk6fBUcek6dyg04J0+WYzdDD1FKko9z34s8MUVGSuad0Y6iS6i3DZeBg+Rk6TFrahH3HtX0XFPpYze02tzWKKWRbbo9sMuiTjLjsUfFj9GlmloWyXfycc30vN00qtpPufooZ/SerlHTqZYuphXkbTH5X9H1PTSU61R8omfq+qjNXJ0uEj9V0/T43gqc+Ntz5efBjhnyRitcOzL2qPlz69zxxnKNtHs6Hr8cou3TOeTDjVRUaTe50X03CvdGVfA2fxW+oz4c2RRU965MSf9Ju/3PK/peef9TG/2OHUYM8Elbfdonhr6GPJKUa5aNxuWzVHysWfJi3rdeTti+ouWRWuC3j/F19FSV6ZbSE7hFNc9zzzz488/ZL3I6zUtEWnZnB2lFvGsi47nKcIuPt3ZJOUMfO3gmLJJbyTUezYHHTFSWpbeCyxxclpLlanujp08YuMk3vQHny4Wt73Oak0/CPZDHLMmkrOM8emTUtpIo5UnaZy9P37HVtLtuZlLU047AYnBp2lscmmenHOm1NXExkWmW6pPhgedq7OOTDGezX7o9bilb7HOUbKj58+kcft3OEoOL3R9X+3jgxLHHJs0XUx8ujpCCZ3y9Hv7GcpdPmxw1uLUfJdlFUaOuOemXJ5HOSKsr7lxqcsff6bqlpW564dSn3PzmLO0erF1DtW9jN4us5a/QQzbW2ahOU3fY+PDq9TSvY9S65R2jyY6tvrwbju2beXbk+binOa1SdfB2tpcmLFfP+rYsby6kueT5rwrlH0utuUtzyV4Jx8jlynrz+grL6HhHrw43I24aXuheRjw+k4/Bikz6E4RlF7bnhyql4LLqVwnLc5tPlm5VHdnJtyZ0jnSUjO7KotvY6aIx+7kuoxDFKf/AOnZY441t7mZUm1S2XgWZurFuTe50S23MJ0/H5NP82ZaYmjhJbnSbrlnJu2dOLnQAFQBAB+mSR8z6n9PUovLjVSXKPowaOjSca5N0fjmq2ZD6X1TpPSyPJBe18nziCAAgFAAAFAgAAEKQAUhQAAIKCFAFIAKAABSFAFIUAAAKAAKCFAFIUAAUAUgAoAAobIAKCFAoIUKAAIoIAKUyUKoIUIoIArQJYsChEKBQAggUFSAJGkqCRrZGpMFitrEmqSit+5FK+D0Ysaq6sK5Y47pvY9GnSv6cP3OkMcIr3fwdtcEtiWrIxiWRRqSpV2Oaw+1znx2R2x9TBWmzz5Ms5zvdLsZ2tYuOE9W0d2euCcJWccGW5KUu+2x7ci14VS0q95MxbWsenHPLN44q2k90u52zShJPZto8kOpksjWJe2qVHp9JylHTLTrd77mVejGpwjFRyW2raNZssKqXttVucOnjkw9TpzO4t+2XY9P1OMX08NNW5JN+DWM659PCCxRyx3be6Oj9N5Vol7p7UdckMXSdLTla/HJ4+nilryQpzd6b4QwTPLRDS4Jq9/5OOeM8vug60qki6ZyfpyVye7k+51gpY8qXZ7WXDXDoPp36lNym4tOjvk+ndRg9yrJBeOT1YVLHklNcrleT3Rye1OSasYm18JLFnVq4vvZzl00lvF3+D2dR0unrrgqjN20d6jB8fdtwYrUr5mNyhzf7HRdRC07f5o92RY/bHGnJye6Xg87wqUZ/wBtOopovprpDq45Y+muXsj1YoYoY16qd/Pc+ZHA478SXg+h02XB6Hp5Mibe+74LKljcY4tb29qdHTJixqpQikvhFhiqMlLf5Mt6fbdo0y08cm1GjxZIRx5JLVW90fQjPVCm913OK0zk9UU5Ig8+CnO1wzGXEpSj8c2evJWpKK3Tt7HHrFWDW2tT4jZRwc1HM9LJPI5S9z2PLk6rDjSVasv+K/8Ak8Ofr3KfvvJPtCOyX5JVkfUeJSlcXv2OKy6JuEfdLikfOXU5Msv6+Rpf4Y/+DS6qWNezThj4W8ieLj66wzhvOk32s7Ri5xi5b6Tw4OvWPAo4+nuX/qZHVnfFnyZU5Ty4o325ZUx7M0I46kkqe9Hky5ZwVxe0n4Os3iWNynlqvhnlhlXUZVCCbV9wM45ZMmZRlKkz1Zceh3H7Vsh6MFnTrTXKL104XUJL8JlHlh036hz32R6OnwxrdVXc445vG7iccnX+jkcXF18BH0U3vCJ4upwTnLUlVEj1Xt9RM9GbrYfp1oXuZmwfKy4d9LSryZy9LgyqoR0yR6+ZKTo25wi90r7BXwp9LmxPXB7WJ9X1OFpSul2PqT1Od+m2vg4Z9EpXOKS8M1OVRjF9Sh6b1w3Oy6yGfC9TpLhWcM/S45YUsVb9zy/pJ44S32L5TX0MbhOXtZ0cdEtN8nx8M8uC+b7G8XWz1PW22Xr/AA19bBklhla7GZZPVyylLZ2ebpuuhLJplsvk65MuKWX2O/wSyjnkhqyvSaWLbbkmWOnKtL5EMkscmiKzw6kYlK1p58HSUlK+z8HCLSdMgPePJlbLydMkE6cXzyZWNw3Kjm09zK2eyOk3aMV7b4KF29ySjGap7hPe+TcY6vj8geWfSRlutmeefRzXG59C6ZeRpj5n6bMuIN/gktcNpJpn005Qdxk4/gmfK8kHGeOE3/lW42rkfNWZrg9nST92qW54s0altGjeDIk9zX1rjy9foMGa63PZF6kfCw9R4Pp9Nn4vgxeLtq9Zi2UjxRi+59XqI+pi9vc+bODXLOM/jHJ6OngrW64Lmg0m3ueaOV4zWTqHkTXCF4/tNYlljE8OeTnJvsdpJt78HOcocGsxK8kk5So16dLfZGpUncTnKTexuObTlGKpbHJyQ0Nmliv4RfEYUn2O2PFlnwqRqGiHC1SOq1T++dLwiWri48MFz7mayw9u2xqMoR/+2TLJSWzOfutPDNJHNrc9Ekr8mGorudZWLHEGmlRg0yAEA/QwZ1jI4ROiOgz1OKOSDUuGfneq6eWDI4tbdj9LJ2jzdV0sepxV/cuGZV+coHTLieKbjLZoxREAKKUQAEEBQBAAAAAAAEAAAUAACkKAAQAoAAoAAtbAhQBSAClIUAAABUABQQoAAAUEAVQABQQBFAAApABQAFUEKAKgAKAAKAlZtKiyIKNmqoqpMaW//ovxYzd8I1V8npwdDmy8R0r5Pdj+laUm37uyM3nI1ONrwY+lajqaSR2i4x2Wx6cnR5YW9Nx+DzTx+61drsTtq9Xb0JODnE4xcY2nu3yl2PRHqqxemlv3sxhjHHkeWcVNPs2Z9VxxY7n6iT0o9PUywS6aEYS963ao3j0yi62+DlPHG/dwT/1XT6Zgh1E9Fb1yd+ok8eF45Nak9NHDo/6WaLi2r22OmeE5ZPWp+kpVq8lwfUh0GD/y6E8b05Ktt8tnk6fqIyyxU78Ue3q+rxP6feJtbVFHl6SUMeFrJFepzYxNe/qIJQjBPdvvwjy5HlWWGLLJLH2a8nbq8sJ9C29px9y3PO3+o+nvJdSjwyo1PN6ubH0+T+xu5Pvtsba/Twck6xt7o8ccOXBnWTPFty33PZkywyx0y2jyyK3gcssZZKtLh/8AJ3m1OKjCNya2rsdumWN9LWLeJywXi6xL+1qqKyuDNblDLtK/5PVkcnBOPbemcOqwReSLi/fZn18ixaablTsDj6s5dRCbrXbtHXqovI9UXUo9hihCPUwtXqV2z2Tgpe6P3R4+SZq7j58Y+lJZG95Kkn2ZqOSc00oxTt7+TpkwSzTi2motb/kzjxSjqq9nVGVc5xUI/etT7I4rZJySel3v3PTlxaIt6Vx+55Jt2k0r+BVj6PTdRLqZNSSjp7I16TWR++/2Pl7J8tfuevF1UpwcYJKXk1KzY9a024p15ZzywlHJcKru2efHKWrm7dnq1VFty4YHHqMsscU0udmfG6nrXDJKEUta/fT/APp6frX1B+n6WGS9Srv/AA//AE+DBavZBv8A7n3ZLcWR01N6tL3k/dPv+EY0wxL58GZ5FF6Yf6JjhKcr/wBmG2tc3axrSvPc6YMTbtK355YThDb7n4R2xpzXvjcV/anpj+7A1ix5c09OGGp95cr+T6fS9C9/VySk1u1HZHij1E/tjn0pcRxY9l+53wVOXv8AVl5cml/yajNcupk45HCMXV7Wzv00Viipaqn5O0IYM81p3ktqO2To4LG3O0aZeTNjzdTNyxW0tmeWfS5FK3d90fV+nQhCemM/a/J7eq6fHPHdU/KKj5XQPGpNZVZ5eqxw6jqJbaVwkj2ZsShlTgc/TerVoe3gn0cP0zw4dnq/JxlkUYpUe3PJxirTS8M87xwyy1NUiKmPFkktd2uyJkx3JalS/J3xycNl9pG1JST/AJKPPOcVLTe35MZ4xlSS2ruc80JY53yjrOTyRjPwgjri6f8AoLU6V7Ey9Mowe7aN4silGKuq4svUZvZpS78ij50otyaozDpYZptVTXhHuhCDersez6d6OHW523JbAfl59PJZJOL/AGOcVlxSuz7fVdM/1bcOJb7Hmy4HjyaWtzU5o+fHqsiy3N6md8XWp5PdsjEsEfVcZcnGXSyTbia2X6evqdNPHlz2lZzzxhLVpfDPl1kxp+H4Is04xq2TrL8NfThWlJsy5NtqJ449ZpS2s7LrFaodaa3pdbk17UZ/UKXPc2/Ttb7smKnY1Fvhmfw9gr/gCyVM1FOiU3uax2RWWvgzXY7N7GHwQccuBTiz588bxyPs+ncDz5+n2vuWXDHjxT0s+h02fdHysilCXwdcGamb+t8eT9V0mTXGmefrcGierszydH1ii1ufSy5oZsDXejjz457G7HyZJNpWb9LQ6tNM5TfuZVktUM8cmM1VpRyWG+T0Tfg82Sb103SEE0R1U+DElBcGJzjq5sw8kfBrqy3qRhyZh5vBh5H4NSJrqpU+S+r+TzucuyJ738FxNeh5a53/ACzLzbcmI4r5dnWGDwieRfa5pzl2NaUlbd/B6XBRhSRzUbvYkuljzt3siHTJDS9jmaZCAAfoUjeyRzTI5nQblOi45K+Tg5rydcCT3oyrj9T+nrPj9SC96/2fn5RcW01TP2UaaPk/VvpupPNhW/dAfCBWqe4CIQrIQAABAUAQFIAABABaIBQQoAAACkKBQQoApCgAABQABQAAKQoAAAUEKBQQAUBMBQpCgEUgAoIAKAAKAABSFAFIaSsCG0vIpR55FtmpEavsircsIW0krZ7cPQydSybIl5SNSa4YMEsj2X7nuxYo4oym4atG7fg37cOP2Uo+Tjjxrqp37njTp0uTFutZj0vqpwjce29oi6v1KUpSs1m6NR6eU1JpLt5OfSKCa1R/juZ8a9enBlyKTjjlffc9M8MOphGbjUuLXc44scMnUP0XSvZs90ZfpcixySpLlmL9afN6j6fLGr5XlHiyRmtqtH6bLOHpt7Pfhdj5+fDFe6CtLlF2pjw4pVjVRtmZO075N5YuDWSG67oksmOc04b7Ghj08npuUW00z39FleTp3iUNW3B5cbnki4pt9z1YNfR5NenUpbOhqWOPTQlLrlgmrhH3Nf8AB6up6RxmpQmlHtaPPg6q/qbzZEowntJN9j6nWyjHG2o+3svJpl8XFOeWc9bbSdJHs6jFPF0MXjVRb3MdN00seacZ0tW6+T29TCS6KUeF5A9GvH1PTRtq9Ox544+myY1HvW5Ol6XJHpIZIy1RavSef/pdQvDM1Y9/RzfTRniclpStNno6SCzp5Z8v7fwfO6lVhcux7fp/UOeF0lt2XY1EsV5HhztZbrVafOx0y/8Aq4uGjydXkl60XW1U0eiORYZqE/8ApyVoaY5dJ6mTqJJSWy7n04Rpb89zxdHCCz5pRTtVTPbbXK2ESsTzRjKmTK1CLl3bs49VNYlKVW9mTFlfULfYGOGSUpylN7RXc8ssjaeyvz3PoZIuMNO23B8vLUZPQ3SMXxuI25yUVyz6mCGLB0vFt8nz8WGUVq7yPTljKMYqfjgQrpGFSTTuL/0c/qfV4ui6XJOcdUntBeZdkcX1KxXrlUVu7Pz/ANS6nJ1WV5pfZxjj4Xn8sqY5RySyZm5y1Sk7k/LLmyNXCHL2dCK/T4U+ZyNwxxww9TLvJ8Iza0ziwqEdc3S8sOcsm0fbANvI05b+Im9Kjvle/aKA1jSjSirflm3Kn723Lwlb/wDpE0ylG7WOH8X+5YYIya9k5LwvahiOmO8jrhfMrf8ACNYpJ5nj4iu67nqxY1GO2GMV5Ov6VY4wzSjTe72NRHPpEsHUqTlUT29T1Ep7TZVDDLEpuCaRmTxTX2blRxyNRUXH2tdz04urbwU5X+TzzhDiX7HCUKuNbAej1lKTvdo3Cb1LimeLBCMZaraPRe3te4R16xRcVb3PPF1F+Bmi3D3M46v6bRFMjUmt/wCBKq+DgpO6I5tSrsB6JTjpUWk/yjGuMYJVycMr3TT4JNtxTRUet4ozxa+6MRTcHHauxzx5msaT2RfVSxvf8DFbxRajJdi425JpcomPJWKzWCUYylLs0Ec8OZ+t7nYnNZM7m96OWfp5Snrx7EnFxkvPcDlkxrJkcly2ZeF63R6NL17cmNbx5WmrsDyPHu01scngg7tHvjHW3ezRmWGm2xo+bk6ePbg5PA1wfQ0U3SDxPwa7Jj5rwyS7kqa+T6fo2tzHp/BexjxLLOEUmi/qZOz0ywKXYLp4PsOw5w6v2pf7OuPqYPlkl0kGtjL6NdibD16nmwSi1q3SOblGX2ys80ull2ZFgzRdxZPF178aenkvpucqPAs2XG6aexr9TltSVjNXV6rpubPnSTxyPdPqMsvu3PJlblzEvHYlawym2tKZ9LDOcY1O1+T5/T9Q8Sao6yzZMm3PgvKVqcnrnoi3bMetCMueDy6Mk3zVknglHl7mcjOvRm6yEmtv4PLlyubdIRxb7nX04peB5D2vI1J/A0edzvLSjLnFLguo5afgaSudlXyxoiiVRs1HS+WdHPDFct/gl0SEVHtudVJvvS+Dj68FxAv6nxBEy1fHopNfJynCX4Ob6mZl55yYnGmjjvuzlJUdee5HFGoy4gSVMidlZfeTI9zEHdHRKzorMcPus9OJVsYjG+51gkiK7wNPw+DnBnSyD4f1X6fpvNhW3dI+RR+wmk9uUfnvqfRehkc4L2P/AEB88hWQiICkAAAAQoAgKQgAAAAUoAAgFIUoAFIAAAoAAqBEAKUnJQBUQAUqIAoAALYFgIAACghQqhEKAAAQKiFChSFAFC3Z0jBLeX8FzUZjFv4Rrj7TXPwg2o9i/BlRbNKN7BN/uenBBS2r8sluNSavTY2947Ndz0xjlnalmkl48m1gmo3E6whJU2jleTrI5Y+nSlSWp1s2dsMMsdqqKfC4OuOElkTR68eDTCbXMjN5GM4sjywUcq9q2dGZdLF36XCdWhHHmgkkk48nq6d+pi9N7Nvdk1cSGDSoLHd1vJlySUpJSbk/Pk7dTFxxwxwrwkdoxw4sWik5JUiDCljhgqUfzRzzqOJ64q4tVR68TxxxpTS32Z5Ms8bm9K9va+Cj5nXY3heqL9kz5mpwnrjx3R9zqEs8XHT7VwfHy4niyNPg3xrNfQ6GcW6XEuLPovpZNp69vB+fxyliaab03/B+k6PPHP06bfvXJLB4ep6BTmnF09Nj6e5Zc0I5XavufTnhnKNqr7GH0SxNZYL7eUu4lKnVY4Y46Xxymjwt5OqcMMfzufQ+owXprJGnapKzx9G448qnP7uyNJHu6Cajg9CaqcNqOPWQi24xW632N9R08oVnjNuffseZ570xq5MUi45LJKEXG1e563COFOWJKLl2PL060dQlM+hmx3H4qrMq82PGskWsquTfN8G8kG8L3p4k6PRDFWN3V9jz5m3Fw2p7UgNfS9XoOTXLPdFtx3VGcUFjhGMVSSNN1ybnxzrw9Xjtt6m7dfhHn9b9Pb+T6c1GUXVM+N1KU8kvdtdGfjU9emeZdRhU2t6uj5s8sX1Cpe1HSWWWJSgns/BhYkoX3Ja1I7y6luKp6ZDL1FxV5FOXx2PmZpNSe54uo69qPo4l7338DiV6eu6r9Tk9KMv6cN5vy/B5PUU5+pL7I/b8nJ7QWKPH9zNRaktUvsjwvLFWOsZK/Wy8/wBsTKU889ctkuDMYucvVzOo9kb1vK0lFqPaKIN64xWnFu+8mXHDl/c+7YUNP3btf2rZL8s6rHLIvt1eFxFf/ZUILVL2tyfldv3PoQ6X08ak6bfnc4dPj9yU5p/9sVsj6HUtSiocJFZc8bxRxynlbbulFcEy53PGvdt2TOUZaE1JWmbxpZIuNKvPgoYMjb0atmdJOMW3ZIdNGMk4zsw4QU3bb8AWck2mjl1GRxjVbs3pjkdN1Rxzwp6fgIzhyc+D0YMib0s8+DBqT7GoY1GSasarpkyXmce3ycsmRRmo3sTKpa2zjkTeRKhB2ceZR4RzdTVpbnTjE43ZwhJqbIOkdLddyyktWmjg7WRMZJy9Syjcmk0mSlJNX+DObVJJpEXtinRUdlifouTe3g5QnKNxfDN+smorsTJNKPG4HTHkcFcldcHCOVym755Omr+k2zzqNT5IO2LNc3fKJF+pNvumcVHTkZcevW0gPTF+5+CzxezXZ5nkahKPAfUP0FuMFUG7VFkpRktgs1wUkbnPVVDBzn/BiG74N5JUzEJJp7AbpN7GXGipqyTdWQVJLkUtjN2+djT2qtyiUm+DbilVGd7I57ogy8Se7VlWKKdUjcZqmW1aYVylhTbVHGeBPsemeTucdVbiJXnXTwdujpDGactjDyNcFBpJuyzSUV5MXe7NZJwbVEGJ03scp3dI26UnRi63KrHpyfJiWM6+rSOcpNlRz0/BHFh5GtjOuyo1pfklfJNQTXkvo1USbdi7F2+CDD5H7m9vKJt5QETrhHRStGNSSMuaCGQ4t0zo5RfJiVXsaiV9mLO0JHli2jrGVmx6U7O0NzyxZ3g2iD0LY0mckw50FdH8GcmKOWDhNWmSErO0dyD8z9Q6CfTTbSbg+GeFo/aTxRyQcZxtPyfA+pfSp4byYk5Q8eAPkgrVGSIApAA7AAAAwBAAKQFIAIUoFICCoAAUEKAAAFAAFAAApCgAABQQoAAAUABQpAEbhkcLqqfZqyPd+CAKoIUAUhUrApVHzsiql+SptmsRU64RpbchLbfY1ofYoxKRVb3NPHaNrHwRWcMNWVI+vhwQVbngwRqVo+phjqq2ceddeDtjwyjfjshUvU0rhcs6y1xqmdKqN0r+Tk6MYrjlSdO1/B0y5Wq0p3dJF6eUNLvaXlnXGoyyW6f4KhqajWlo1FKNbU3yzrJXG1HZHHR6k+eewHLFGcuolcrNZJKMqe8k7TfY7Pp1jrfd8lahBNtKX5CNznjfTJTbUlvt3MZ5rqnDHhXC4qjMJPaSWp/HY10koYZza+6XwaR59Mpx0wTbT3PH1XTqUdW6kux9KXr9OvUv2t7nh6l5Hlc39r7j4fXglFSjS5OvSdRLDJPsSa0ydLYk4vsao+/hzPJGLi7TPXibdpo+D9M6nRLTLg+1jyq9UXZgx5ep6SSyOVtxv+C9L08crp1ritmz3qcZSaa7bhYlC5JJeGuTcZrlmywWBx5ktq+ThHo5YpRm0nf+jMIOeVyd7s+ns1Q+pfHyuqXpyjJrvydoZnmiocHDr3Oc3GEW2ndnbEoqEZVv5I09sJOUWnyjlhjDJlcq+10vydF7cV3uy4caxR0xRWHUMHPI2k5eDVqR5suVYYtL5R86UYff3O/VT1VH+TwdTmi1ogc9dZGX7slrcxlzqmu5XNQxUeCeW5N2TFTqcvpYXK7k9kvk+fiWi5veT4smfM8+bZ+2OyI3SVbvsbzGdb/7b+ZM6waa1S2xrheTivctN7f3M6KKmk5bRXCIN1LNLU3pij1Yl7UoKl57s5YoSydqiv4PUlVRTj+7/wDgBFJLlR+as2lDI6lkySXjgzPI8db3+CrNdPsaxnXeUHhjHRBU+EuTevI61JJ/B5/VbuSdG4TUn8oI3nTpbGVl0RrhM7PJ7edzip3zQg7qcFC1JajkpKftlI5KSjPe7LK1JVX7FG1lWOewySWTImjm4XudcTSVbJgdE6xtLY5x9sXb3Jmlz5PMm07kyDtq1LflGXNSWl8nOD/qfBzk2p2B3cnjgtXdiX2ucTlmlKSRYuXou+ALq1xTXJYL1JVW5zwv3M1jtZbGDps5ONcGMjTWmjCclmbMxf8AXep2UVxpUmZ3lyjU/wDqbcHrjDDHHKf3SXEQPDO1j37EUlKN90d8nuXBw0pbd2AU1ovudIzjDE5Xuzmo6YsxNXjpAdbSg5PeyZEp4dOlJ9qRmWOUcEXJ22xbUEETHBLG13NStRW5mUkpJok5XJLsKpBP1Fb5NTjok9PBhyp88FeW1uA3135I5MKa/gOSf7hFs1qboxdmr2KL6hlS33D42J+ANN0rLFpnNpvkjelEHaaVHFyXAcm0cW92MHRtaTjKe5JMyUJSbJx3JJnKUxg6ORNRx1fIctuRhrUpbhSo5OXyVS8lwWTTZNJG0+GTTfDCNJR7hwj2ZipIuprsAcPkjg/Ic/gmv5Aul+SqDItzSsCenLyHjdfcbWxq/gmq8/p/JtY3R2S+DX7InamPRCex1g0eOEj0Y5JHZl6oHaLPPGaOimB3U6Np6jzKW50hIK7HWFnKLs7QMjrE1KClGmZibbSRB+W+r9F+nyucV7JP+D5h+m+tVPppX2PzL5LfmlQAEAFIEACEUAAAAAAAEUAACkKFAABSkKAAAFBCgABYAoIBQAEUABQpABQAEUEKFULcqj3eyLa7FkQS8m0rJFOTO+qOFVSlk/0i/Ahgk46tNLy9iSjp2tIPNLlyuXycXK3dsmrjr6cpcLVRYycdmqMxzSTTo7PPDJH3L8E2rjLlcaT3NxlpSt2cG99hFlHswu2qPpYFW58vpncqPsYIaqTOXJ04vVHJFuPtOklqat0hCOmPCJvK1Rhp1xyxqOnSm0dMMabm0l8GenxLeTOuTE4xuLbvyBZTm9sauzljjmUXr2vx2OvTtwjbR0yS1VtsByUG5W7f5MvDKWRJzuzpLK4tJLdmIxbfh2B0xYvSdxf7HLKpTzNxhSi+TqoSU17tSPZjxxlBJoRLceXqZ+p0rxxW55F0+acHj7Vye/0XqtKkn3JpU5N/bS7dxUlfE6vFkx6Yy5W1o5QXqR3/AAz2dfak/Hk8nTzSk99nsansVxcZYsrXdH1Oh6hSjzueLPBSjq7o5YG1Pb9iK/TdMpSert4PRJ3sfN6HrXp0zjv5Poxk5O62NRzv9Zx4oxbfkw3JZKctj0Uc5Ri8isJKmCFJt9zz9VjWOMq27nsXNHDrYa8aivubpF/RL68v0+eTKk5O0uD6SOXTYVhxqK7I7EkOVRujj1M16exqerdrg8mRy3snK4vGPB1eau/Y+bKduz09bL3fJ4nF0OM31q1zz5tmeDqM/wDTqO0nsd+oTpnzXOMp/CN4zrpCNG2vH3MymuTfa/P+iKRiqrsv9nrwYXllv9pz6TC8sra9q8nqy9THG/TxJbcsDs3HClqaXwYnm1bQ2R5Xlnknvud4NFZblL1I3W6Mwt3XBmNqzUf6bCLHJTNRnUk6JjipZW0tuTc61Jx7hWvWcpcbCTtqtiNcvwafG+0giS357FhJoyrSWrhnXHG7QFjPTBt7s5Qk3ktfwbUffTNTUYSXpyu+Qrl1Kljypvjwc80k43F7M6dZGU4qT3aR5oP+m0INQyex+SJ6vyc48vYsXplaZR3T1e0ZH6ajE5KdSTsZ5apJkRvVo3Xc7KowcjyTl/SLHK5YavuUd9m9RynDTPUuCQye1xZXkvHQHTG9avhGfdLLcZNfg5xyaccl3ZITcVYHslFqr5o8k7jk4pGo5m92+DOR3UnwyDOeVZIqPB09NwpXeo5ZdOuNO0aeVSarhbAXLkcZxg+EYnO/aayJN33OUnUywdNnXlCTTfGxhTq9jmpPcDpNxvZnOri2jN+2+5VJqgKuf2NP7UZcrFqy4jfFmo0+Ti5bCL3sDq7TpFs5a9+Q8iUfkDbnS+TE5LY5Smcnk3GDrPLWyMJtvgY8csj8Lyz048cVxux8ak158ntWxw9Sj6j6WORUfO63pJ9PLdbPhmZym4cuNnrlLK2ji3Zm/IvY6MHcORlszYG9Vmk/iznE2nRBqk+Ce5IbMNkUUmdFJUc0w9wNOmZcIhL5G/cAoJcSCjJcSFJl42Io3NdrIsjXYqXyaSQFWbwjeu+xlJLjcpFSLo7RkedG4s7MPVGZ2jI8sWdobsD0xlZ1gcYHWAHogd4HCHB1g6Mq9CZjJkUYmJ5FFHzev61Qi6YxXn+rdSnFwXc+LZvLllkm5Pucy3+JVFkBlFBABSMAKgAAFIXsQAAAKAECkAFAAVQAAKQoACgECkKFAAmBQQoQAAVQEXYCFIaS88AEvBraPyyPilsVRo1mIlt8mku7Bm3Y1XdP08eru+Dz+pTb7m5PVFHHJ9xFdb1bnXFDVx+9nmi9jpraelPZFzU+PfjxQpant+DOTHjinp3+UTHmj6dSOKye5rsxeP7Xjy/TjJuMrXB6MbTjscZI6YlSMq9XTupH2ekbk0fI6OGvJ8H6PoYQWn2bo5cvrfF6seKWlbbnpjih3rbkmZTWP27LweWF26Xu/Jlp7Fii/sfJ0jCo0+TMI6Vb3Ot7WVHB81RhQreuD0Sdq0c/UWNU+SDhlTXuSuiYVknK0tmdlF5IN+Tp0uNwST7kNxcUNM4p7/J6Jxb012dhwb71+DZ04xz5XUl9rPM4NQTinJfJ6jEqileyLyiSvjdbBurg0jwPFpjdbeD9BmisyelXR83qMaxxbfJznldfrwS42ZnFFOVWk4+RicXJ6vJrPji0px2rk0j6GKUXji4U5I+n0uZZFT2kuUfn+kaUqbr8s93qrE9WpuXmy/E+vtd2Yn5OXT9THPDZ7tGOozLFJanTotZkdZdTji/dtIsJrJJSa7bHjxy9d6pK1yrO8YzbVKl5JrWR6yNqKbZxyS0VW7MZsrUF8l1mcTJmeyr5Z5s+WL9xnJN9meXJKVO1f7GL63PHj6mWubfY8eXJp4PdPQ004uPyjxZullJN4pKT8cG+OM183rMjlFpdzxQjyevqsWXH98Gl5PItmbZjtBV+Dqo6more2clufT6LBUVOt+xlp6IYdGGlt8nmeCMWfSnB0kl2OM8brgYzryYopuu5ucfS35bKsbi7oxkyOTWoDMZbs2+E+SJRu6NRpvgCRbp1wdYXyiSqC7O+xrE1zVgISknaI5SeR3zZ2jC/hGGlrbQGcjbcdW51xOkcpyjsi+otKA65ZaPcjzvI5NVsdsklKCOaiqpc9gJ6jpxb5OM1pK4u9+TOR/vQC1otcsyvdvxQx7xZI3qdAZvc63sjlVSNd/CKOeXItWnsWE6gcZJqbtHTRKVKKsDomo9+TLlpf5Nz6TIoqt5d0uxyljlGSUuSjuoJ435OWr2tHrhCUoUl2PBkk4zaIiwm1J2dPUThL8HmboKVXfcqtrInF3yiYJp2cYN074GKbSkl3A9Xq3bMqWp6mctVJkT2COznSZlS2Di6RNPco1a0PyZct0RvkxygOlhStmL5IpBHRtJE1GHMy5bAact+SOTdHJzM6m2B2ctq7mVGnb3ZqEW+FbPQsLUNUlsibjWOcLZ6cSPn5OrjFtQV/LMx6mTdyY+tcX6Dp3FU2zl9Ynjn03l3sfLj1rSOWfqJZeXsc+XHXTlymPLOF8Mw1Nc7nZkOsrzvPqYs7OKfKMSxeC6gna3HBhqUexVPyF1vngmpmb7gDpF2VujC+DV+TKiZq7MFtgaQM2W9iKpd0ZSs0BuMu1GtSMItEVlM0rMxO0InVhYJs9WNHOEaO0UUdInaCOMEdouiDulsZlk0rk4zzqC5Pn9T1vaIakevqOr2pPc+T1cZv3PdHTGpTlbPV6euGl8MxeTc4+PjWS7L1mCWDK0+Hwzgm7N452Y7CzCkaMiiwQgoAAAFAgKAHJaIAKQoAAAClMlAoAAFIAKAABSBACkKAACAoIWgKErKo+S2XEKr5DYDe3G5R0glNfJns/JzT0vdX4O2KLe77kqxEm0a9K47cm5cpJH1ui6GOSCnX7Gbcax8Nxa2ao5Ti3+T9TP6P6zjtV8vwefP/wCHMu7xzT+GSc4Y/Ow2r4DbU2evqvp3U9JL+riko/5Vt/JxUbjRuVnEU2VN3sFiZ6+l6DLm3jBqP+T4LeRI5Qi5tJHoWCUdO3J9DD9OcIp8Lu2d8WGOXMkt4wOV5ftuRvpOljCEU1Te59zo8cIJXv8ANHCOGOhKLpo7QhJROX1vHrnNNKt7OMsV7x2s64N1TO2ldim488XJ0uy2OsXu0Zdx5Rtq4ryCuM5VL4I8SyzT4o1OClybwLS6rZdyL8jKWmWmtjtjhxtVCSuS0nVGuMc7yUpAdWFMtXaluhwjEslPTTslq41SiqiqPj/UYuM1Kc0r2o+u5ccbnzuvxp5d6/cxyb4vgY4y1S3s7w327M1FJSaNxW5nWqiwbJPdmJwlF0nR3Uqmle5vIlLZ7M0jhjz5cLuCe3dM9vTz/V+6buSPCk1LyejE/Tlqhz3+SauPqwxuLW9o7qS7HkxZ1KB0hNTdWVLGskkefIm1fNHXJFylt2LKC9PglHhySa37nmnoyeL8M7Z29T0/7PHlvlxr5TAzkjXEX+xwlV8/6NetON6Xf55OU80n9xcRJSdbtNeGeXL03Ty30aH8M6yyR78mJzjp5LlieVyWPDiV7yfyfU+jxfUymrqux8Oc1qdPY+n9B6h488mns1ubiPv5IRjGmlZ4crp7Ue7qb0a0fNzzSj8hHnnka2nx4OE9LeyOkm23aM6W2qW5lSGJOL8jHjadNG6cVtyajNPeW5UZlB8pbDH7XuepackdtkcckdKcgNqU0vatvJzpvfuXDlk3Xg2t7pblR5577URJuB1lG9+fgkpKKUQM1ePfsZi3ft2ZpvTjvs2MbUVKV7NARb7M5Sj7vg6Y1eQ3HF6ktgrj6dcFlj0q0dZpKW25rIlS/BlXjmluyQhr/J6fQc6a4OsIQx7d+7Lbn0zXGHRKbUpHphDHji6SUVyyzyxjC3skeVSn1V/2415Ofa1cwzdUvtxLZdznDBS9bqJUvHdmnLH08G4e+XnsjzZZZcqjfukze1Holnc1t7ca7eTyRxTzTuKs9cOl/px9Vv5ij0RnGK044/sid5Dq8b6K1u0vk5T6Sa3juvJ7puuXql4XYwk275fZdkWc9THzZY5ppNUjOipeD6npRm7l7peWZ/8AK8s25prT5ZrUfNSuxT2O046ItVvZico6UUdY0q3tmMs0rijm5b7bHLXu2VF1Pcl7IzqST3JqRRpy3aIpUc9SK2Qb1bhuxCGo9HpLHH3C0eNpt0ahpi99z1KN8QPJ1Lua0V+xNV7cM42tjtn6mMcMl3ao+SpzXcrk3yyWa33mOTx3K2aUUiguuYAGmFCFUW+xXBrsEZIUgBmZQi/g0QDk8co8bmU/J3MyinyXUYTordkeN9mZ3XJTXRFTOeoqlZMadNibk2ZSApLubTXZmFRtRRFaTZuMovkwo0GkQII7wdGIG0dWXeMjakedSozPKkij2+pXc45uqUVyfPy9XXc8s80sjI1I9Wbq5TdJlwY3OW+5xwwto+n0+Pg58uTpxjrhw7UehYqN4o0dq2Obrj5vXdNHNhflcH5+cNEmmfrcsYqDt0j8r1MlLPNrydvx+xy/JHO9jonsjldNHonKMmnGOlVwXk5MlIDIoAAAFAEKAABQABQJRQAIUAIoAAAAKoIUAAABSAIoBtRpWyiJLuavwgka5+CjNWVRKqXyypSe5FTjsVK+x0WK9zaxbAcVjV32OqSVURpLjcK/ywrthSU05bn1ul6mGPvR8Rucfhm4Sk+WzNmrLj9Rj+p4douXuPoYMkcm92fjYq/ye/pJdTGLUG6M9Y1r9ROMZpq/yeHJ9F6SctTw47+FRz6VdRcfVyUj3pNRSUr+SeJ9eSH0npMUr9KH8Wen0cUY2o34s23SqzEsbl3Ma1I+d1Wucq4RnFFYo+1bnozYrjJM8uXaNJ7/ACX6r2Y8t1b3+D24pKS5s/PRyyhP7uD6vTdRCTTTomYr6kaStF1PUnZyxyU4nXHFcdyJXX7uxzUNTfKplyZNLS38GoSilSluVj2OU2oTSas6a41UeBSyL3VsajBcdgtv9agtjRG9MboRkpLZnWMKKAKjMkYjlx6tOpajqeTqunTvJHaS8GbMWNyjpy3a0s+X9TzPttvWxp9TOT23PJ1blK7M10jy6rbaO2Ju9zjFUjpGLMtV1b07q2zabyJXsYUNtzrDbai6jnJOLp7s3gknceGdJ4nOPNNHDJhlF2nuL6nx2lrj9qPT0rdWnueDH1E4Kp+5HpwZoarW3wTLF2V9HFNpttHDLncm4rZ9zOXqI6bg9zzybjH3bSluy/U+MZt+Kf5dHjyJr/8AJX/ybzz7Ln8nmlKS+TWIk+Dg/c/IyTlLmzm8jj9m7GRGcsYx7bnkyuVby2Ok5ScnqbbOU03uaiODfZH1/oeJ+6bW10fKhilkmoxTbfZI/R/TE8XT6E0tPwLcV7M+fRjUVK34PmZbncr38G+oytupP3Nmcdv2tE3UYi0pW92dFkipNpCWF3twZnDQ1tbCDyqV7IOmlSWxjQldmoJ9vcvJQjmcPbZJzdWSeOaWtLYl+y5FRqMqkrZ2hG5L30meWWSEqSVV3NYpXLeWwHqeLd+60cs8dFeAsnv5pHPJJ+pzt8gayxfpRb4MaX6aSWxmcpSyaf7TqozlceUkFaxx9PDq87WaxZnjjLSlbVW+xXFJRxuPuqzDShJQv8vwRXTDBaXNq2jM0oK59zpkz41BY8Xu+VwefJc1ctyaYnqt7Q2I5yhzyzhPqMeN05fsjGTrYqqtvsiZrXx0m5Sbcm5fBhZZTelv2+ODi+qnJNJaf9nJar72axl7NcIpqT28I0uq7Yce77nCGG1eSdfCLLNCCqPBm+rHpU5Nf1JXLxE0pyaprSvg8MOpblUVZ7cUpyp/b5bRixpXLTzsjUMeTK0oqo+WdseGM5qT9zXk9dQgt/4Od5Z8Xq54unxYfc/fLy+DObJkyJq9MO77s3L3U62Pn9d1eHS8fq35WP8A+Wb4bfrPKY8HVZIa2o8HmcrdmZyTexNaj+T0RzPUdsxq2Zlsw2VGmyNmbbG4G0dIR1GYQbPXggkvcB0wQS/JvROcuUZyTxtVGW5mEL+2b/ZmWnXTli+zX5PLk6XJKTcY7fk66H/lL+SaZL+9mTHD9Jkrt/JJdNKPMo/ydpal/cc3Ku9lMcvTSe8kHCKXNlbXkjkijDaT2N45Jvjcy3EsMkYfJUd0pfsacFLl/wAHL9T4QjmvlGcqtT6dNe3k80ouLpnpnlTrTsc3GMt5yKjgQ6TglunaOZWQgAUAIBlwXbYy4tHSwXRyUi3sbaT5Rh4/kahqNLJXyc3CS+TNtcoq69SypjWmefWi6kZxdexSSDypLk8c+oo80+ob7mx759SkuTy5OpcuDyuTkWKCuluT3O+KFnLHE9eNVRztbkejDFI9uJ8Hkg9jvCVIxXXi9+Oex2UrXJ4YTO8Z0iNufW5tGGd7bH5iTuTb7n1PrHU3WNP8nyT0cJnFw/JfcdcGGebJUFZ1lBxdNbn0vofT+2WRrnY93VfToZla9svJzvPeSThs1+dKenqOizdO/dB12Z56KxmIUACFACBQkWgqUWi0WgMoUWi0BAWh2CIKBWBAUAQoDAhSFAA3DFOf2p/k7R6ZV7pfsi4jz8mlBvnY9KxxTqJt9NJ+EXB5UqKt3X/J3j007+2zeXpJxSm40grkorZJX+CKFsrTiqppGoOK7NsiqsVm3BQXu58IypOb2dP4I3J35Irco09mTS/JuMVtq5PQsUWrVsmmPJSas6aVpTjdm1BauPbdHdQUeFY0cceJzPRHpIs6Yof3f6PXBJxpx38kquGHp8cH7t2fTwYoRinA8kMLcvcfQw49LftpmaO6bkkpx/KEcc47x/hneKWnyZjBL+7a+7IrE5Rbpqmiaz0uGP09+DyZYuO6YGW9V33PPlwJxfhnWWRRW7pHmn1CTdPUvgy3Hzeq6ecJ6oS/Y30+aUZqM7TPQs+FScpby7J8I1nXTdVjWnIseVcPsyyVK9EM04VUj3Yuobjbe5+exZpRk8c3uvDPZh6m/a7SGJr6k255E7aXmzeNqM/dk2PFizNezdx8noWPWkotKXyRX0ccsa/vTOsckHG09j4yeXFJxyHqh1cI4/tt/BuMWPoqSfcy0otuO3k8P/mMKpxaMS65r7VZUx7/AFo3Xc55c7X28ny82VyeveJldTp5d38kXx9D9TOqb3OCzZ1Lm14PM87W64Neu8nbcBlyXkbdL8Hl6nJF7Rdvux1ctFJv3M88ebZi1vjG4R4s9KSjVHnXuktqR1U0uxI07JNrg3ijT3MRncTrjTXJqMusEr4OOVXJ/wDB2v2OkjyztPc0zXOeIxDG1NHa7/J3w4XPLGPlkGseBQrJJXFHg63qrlJo+j9TzLFjWCD35kfn87bnya+J9ajPV9zbZmcq/wAf3Zi9jlKEpPx+RVbeSHea/ZWZ9bG21F2/lGXhS21X+CLBBPYiOWSTnLZUdMPTPNkUeF3OuPEpzUV+7Pp/pIQjD04u/JdR6uk6TD0GD1I49U5KrqzxZsk8eZrC3CM/B9XVHHgjHVuzxdRkwRqlJyre0TB5VgUcmqXjudYRxzbuUY/k5zlKckrv4NQgpN2t0aQTuX/ac5P1J12R0nDTGvOxuaXT4ktP9SX/AAVHkyQ91eCVKEU6pPizvhg8s2nt5a3o45FKc9CuSjwwOU5trk5NtV3s6wnBRlGUd+zMZ8kow9GlUt26/wDkKy4yx6Ztak/AxzTm5JVRzxyljlpvaqYUYxk9U9uAO8HruXjkzB+pJvst2c0kovVKk+DMMuOEHu5N+CGPTjg5T1Ldcnqjl9GMtbjFzf8ACPmS62SioxqKOMp5cr31S/IV9DL1y9T+ktTvZs5Oa+/NNJ802eRYcj3clFFWCC738si67z6+Ef8ApQcn5eyPLkzdRne7peFsddGOP9y/Y5znFcNg1iOHS7e7NONeDHqyX27f7MtZZu/dv+xUblKK4l/8GHmUeCx6Wb52Osejrdxb/I2Dh6s57ROmLppZJJ5JUjvDDvxR7cWL/ttmbykak1yxYIY/+nG35Z39KU5XJ7eDssbpavavk5Zeu6PpotZMjnNf2QOV5b8azHfEmtok6nqcPRr+tJau0VyfE6n6zmyao4V6UH2W7/k+dKbbbbt/JZ+K32s3nJ8fS636pk6m4p6Mf+KfP5PC57HFslnonGT45266OdGXMxYp+CstamypWZSfg3CSXJVaUGzWhrlGlmUeDnPLKT2ZB6cEoXu9/B3eVJU4bfB8rU0+TpHqJxVWLNXXrlLHJ+A4KtjyPNfKHrV3aM9TXoa0/wBzJrl2kzh67f8Adf5HqouU129aa72R53xRy9SD+Cale0hhrbyX2MuZlvwyVJlR1jo7s0lB9zhpmNM12CvQkuxJLY5RlNPdG3lX+JnBm67l1GW14MOfguI9GPS3uYyRUZbM5xkVjBAAECFIwoKAsIELZAoTYpAiOCfYw8SOgoo+Y5NkQSLRWmoo6QiZijpHYy3I7QW52izjE6xZluPRCR2jI8sGdYyI3HrjIZMyhFnFS2PB1/UWtEXyXjNq3lkeXPleXLKbGGLyTUV3OSZ9P6Rg1ZNb4XB058smvPP+q+/0ONYcMYpcI9tKSPNidI7RnX4PNHqxtxjJaZJNfJ4uo+kYMqbh7H/o9yaaLZqVmx+c6j6R1GK3GOuPmJ4pYpRlUk0/k/Zx/wBEnhxZVU4Rl+VZezF/G/F6X4KoNvZH7BdB0qtrDD+DePoenhJTjhjF/CL2Z/zfmMH0zqsyuGJ15ex1X0brNVPHXzao/VqK7FTpE7Vej85j+gZ2vdOC/wBnZf8Ah51vn3/9p99UaqxtXrH5x/8Ah6fbMv8A/Jxn9B6lfbKEv3P1FURxGnWPyGX6T1mJNvC2v+3c8bg47NH7xfJyzdHgzqsmKMvlrcus3g/DUKP1Wb/w/wBNO9DnB/DtHyeq+idTgbcI+pHzH/6NazeNfLolHWWKcXUotP5QWKT4i2GccqKehdH1DVrDka/9rOUscoOpRafyhpjFWztiw6pe7g4yk4K1yWE8kq3dfBqGPa8sIeyLVHTA8CdzypN8KzwKCfInhj2sdjq+wv00Fq9SMn8mfVxyklaR8n0l5f8AJpQX+TGw6vsY8mNU9cX+4fWw4clZ8hxb4lRIxipXJuRNxer6Mnjy8JJnPJ07jvWx5ZZskZLRslxsdcfW9QrTysaY6xjKHKNSaUk9KPPLq8kn/USl+xYzxTlu5RIPRKVu4nsxy1wUlJLyfOWOEpVHI/3PRHpsij7Jtjw9erJC8ikmv2LDHK+LPPGebFvLTL8o6frZJOoJPzYHsjjPRFRj9zPjvrM0mt0qDnPM055VsZMfXh1ME34R3X1DE1SlX5PiRxp//wBP4O8Onj5b/civpz+qKKqCv8nnyfU8smqdfg5Q6eP+J3j0/wABdH1mXJFJt0ZeWbVepM6rp0iqKSqrReqdnKFydTbf5MdTCUcb0bno0qXti0t73R6cXSZMmN6lXz2GYu6/MZZST4MrLLufYz9E4atcNS7NHkXTY5421KpLszSPPincrPVCeh77nneF49zrGUHH5JR9Hp+rjGrWx6l1ULXFHxFOuOD0YcqaqRnF19aXWQezWpHPWlJOOyf+jxrd7bluV0EevJKMt7VmJS0JOErPNkbf925cGpS33QGpZZSTTMLItl3O2SCk/bEi6ZriJNFhKU2lWx2y5o9MlSvI+F4OOZ/p/ak9Z55ObbnL3SfkzbrUiScpyc5u2yKe49zXBmONt7hddYz3qj0RaceDz447nrxYrLiasHTXg9KuTUYnGa0OuWbhl0Ru9yjrNuC0s8snqk7JlzXK7s5+pewSu+OtR645l0+KWZr3PaCfc8KyRhjuW19/CPPn6t5JLtCO0Y3wUbzTcpOUncnu2eNrXJs28l/gzLKoRKMtaeUc5NLukc55XJ2c3K2QddS/JLXcymdIQ89wy7Qajj1JcHt6bqJSSjKNfJwxQ9qXZnbD7W209tkUeuKWXZrg80sfr9TJcK+X4PoR05MajgTUpLdtbnm6mGmowVNqm+4HlxwbyOUeBKEou/J6MXTyjGmnb4JkjrnSVxRUc/RUqcpt1/o8+ROMrlurPb6c/Sk0/b3Rz6hScIy20x/2BzxpY5K3Tlub61Y+kxN4c2qeTnZKvgy8TnKMr9z7JcHOGLFkyOWV/wBOPcDljwvN0ym40rrU3yb6jpulWCN9Sll/x0uv5M5s/Txx1ilNRTtapKj5nUdQpuopfzYHPNlcZyjdtbWjzT6iUntsjck3J8tfijEYU+F+7KM3kyPd3+TvGCX3yb+CQj5lFHojHGlvOJLVZjKEfth+501SlxCjLniXEv8ARl5sS/ubIrp6bl4X7l/TeZnKGWE5KMYybO+PqIwyaNFy/wDciejP6bGpe6bI8WKDr7j2R6mD/wD5K/5NOTu1jjVb1yPVeNKK4hX7HTTaVRk/wj1Y2pJt+1J99jj1fW9PCNR6iN/Hu/4JlTYkITdKOKbX4PR6eiNzjS+XR+fy9d1Dk/T6jJp+PaeeTyZHeSbk/Ldl6WnaPvT67pMLeqUZPxHc8k/rco36MP3l/wDR8vSvyXSvAnCftO9/Tt1HXdV1P35W14WyPPpkzZDcknxndZ0PyNHyaBUTShS8FA1TYAACPcoAmlGXHxsaARhxMnUUi6OW5GzrRGrLqOXPYafB00+SqKQ0cXFoJNHoUVe5rRFvsNMeZW+DalOPyddCi7tFSUpJRe41UhJtbqjSmuDtaxLfTL4OeTJCa2x6X8MyrMmjnKSo1JprimYCa5uT/YRo6USkXUSF38GmCAUgBFARlAUQAIAECgsAIAEA+YjRlFK26ROiZxTNpkajspNnVM88XudIyI3K9EZUdFI86kVzpExddMudY4s+bObnJtms2Vzl8HI6SY5cuWumKDnNJdz9D0ONYoJHyuhw09T57H2ML00cud11/Hxz17oy2OilseaMzan/AAc3Z6YyOt2eWMrO0JAeiGxtHCMjqpfuVMdEdFv8HJPY3FhG6KSxYMWi70RUaTKYL5KtwTgJipo0cluzoDFBLDaoGDjCX3JP8kjhxr7YRX4QrcW0NMbpI4dR0uHqIuOXHGX5R0ci2NMfnOv+gyjcumeqP+D5PlSxyw3CUdLXZn7eS2PmfU/p8OqxuUdsi4fk3L/Wbw/j85Bwcfda+SzUP7XsZnhnCbhupLagsU2q4K5ZSk+GY0zV8G1jnjfk6RlNP3RB6wsV92zXpNdjoske8K/Y1rh2sDzuLJ6a7ndSTNKKfKCuKS4exXGL2O6xxojjXBFcY45N+3k6QnmwZE/cjUW4vg7LJGb91p+UT0x0x9XqdZYKR2rp8iutJzwwg/uSl+OS5MH9So7Im1Mivpb+3dFXT+23Fr9jS1YUtV15PZhanHaVjsdXlh0yfD3O0IRjs+Tu4PjV/o6rGq3SY7RMcoNLh7mvWae5uou/ZucXGO+zTNdkx3hmizdxZ5FGK7nSMUuJKvwXsmOjhf2s74MmTFK9Uq8N7HnjUX9yf7ic5Uq/0ydlyvoKeJqUbUYz7eD5nXdA8MlOLuL4aL67j9yZ7Ok6vDkxvDkWqPnuhqviy9ypnGePTdH2+o6BKTlB6o8o8WTA3tRi8vVx8xN2bjKvyd59O02zmsUr4Gpj04Mkmvk737abZywY999j1rFFRM6rzqPhG4qUuI7nfHi1P4PZiw48OPXmmkuyKM9Li0xWqm/k59V1qitGDnvJGOp6tzuGL2w/2zyKEmzNaiJOctUm2/LN1Zr02uDUcUu+xBmku1saNXY7KMY/LLKKW7dGojjCFPbkT6lYFpX3M4dX18MScYfd8HypZ5SlbZ0kZ3H149St23bOLzty2PnxyyO2OfkuJr6Kjrp3RjLmhhTbZ5snWRwQ5t+D5uTqJZp3J/sTFevJ1UsstuDUJ/5bniU9IeVvjYo9k89dzi8jk7bPM5OzSZKru5bEW7MJ2dYxeyW7ZEVanL4Pd0cVPJcktK8nDHjqDV0+56cH3QjBbLdmke/pMGuTc9oonUQeLqVqa012NPPJyjGFul24PH1vUart8PkivrdJmjji5cuuw9dZMmqaX4SPB9O6mMJNvwY6jq1HqJT1VJ76fBUe/I/UbyzemKVRSX+jn6sMcdPM5c/g+Pk+qc23dnN/UU25J14vkD7rzNY5SS07bUjhoU8Oq9/B8r/zW6TVpeWa6v6kpY4rFpi63oGPRm+pLot4y91UqVnxs/1B5eINLw2Rztv1JWn5MS6jpo7Vf4LDHN53L+zckp5KuqNy66CXtxmF10nxjil5COa9SbrTJv8ABqOPK/7WhLrZ9qOT6rJLuyj0LBlfiP5NLpm17ssUzxOeSXLb/JNMnywa96wYl92eP7Muvo8d3LUzwKNLkqVENfQX1HpofZhb/ZGJfU7dx6eK/J4qRRkNen/zHqN6UY/hHOXV9TPnM0vjY4gqNSlKf3zlL8uyEAFICEFBAUUEAFBAAAIBQAAsAgFBAEUEAFBABSAAAABeQpaXa5IQDUpOTtshABSAAACAWyAAACAUgAAEAAdgAAAAgAA+WVEQsrTaZpM5o0FdEzaZyTNaiNSu2qjjly3smZnOlRyNSJeS2dcENUt+DlGNs9uFJE5VOM17cKpI9MZHlg+x1jI5O8e2EjalueeEnZ2Rl0eiLOsZVseaMvizpB+Qr1wl3s6qVHlUkkqd/BtSvuQeqE7OsZHjxvTtZ2Utgj03ZnhnNTs0pfIHVMqZyv5GoqOykjV2jzqdd7OkciZB0UUjTZz1oavkqNWDnqKpBW+BZnsE/IGhqoy3RlugOrexwyT7GZZN6Mzmio+Z9UwJ/wBSK9x8d9TKOzife6yVwZ8DqYe50aicozLrN/sQj1ml2o2zzuJmjTm9keud7xs2urxvmB4Gikwx9JZenmv8WbjBP7Mqs+UpUztdxtBcfVjGfDpryYleuvTr5R4ceXJDiTR6F1sl98VL/QTq9cMcJw2dS8MjwyXMb+Uc4dX08l7k4HrxSUl7JqS8E1McYxlHdWjvDLL+5avyeiLjVSh/DHpYpPmmQISjPZ/wzUcEcc9Stfgx6TVpOwoTXeS+APbF8bnXauTyY5Pud4Oxg22jVQlHYnpalymT03DhEywZWJN/Br0qRuLN1sNV5nGjD/g9Mo2YcEQck0+VZdCVtOjTVEbKiQ6ueN1PdHR9TjlI8mRW+Dknpe/DMWLrvmzwp7UeV9RJvZHaWCEo3F2cpY9LLIzXXE5N2fQhji4c6peD5anHSryKO/g6YvqWXEpLHp3/ALmtzfVH0MrfT49Umk+yPD608s1qk3+TyZeqlkm5Tlqk+4x5bZVfVxYr3PRDEq3PN0vVR0JSe52l1MErc0jnY276EuUZUU296Pn9R9UhjftlF/vZ87N9TyZOHsWcU19jP1OLCnTTfk+X1X1Cc7jB7eTxPLKTuTsw8hqeM0alJ2zcId2c3mSOU+qS43NsPU3GPejlk6pLaHPk8c80p8ukZUq+QO7m5O5MavBzipS5N1XLCrflmrMWiXZFdbN3RwjbdHRThF+5kweqMbi2jt08HsnJKR4P1qW0Y7eWZn1sp7OVR4pFxNfWeWGLV74tJ7y8/g5S66LWmG0e/lnyJ9UmqXBzfUuqWyLhr7y62cotJ6Y/8nkfUa9nJPyfKfUSe1mJZG+C4mvrfrtHthLbycsnWvS1F88s+ZrZNRcTXrl1DaObzOzgpDVZcTXb1X5I8j8nGy2DW3NvuEzKruXXXCINqTqkv3FN8s5+o2NbA6qKRbRw1MJsYO1ls42WyDrYTV78GEy2FafwCJlAgLRAAAIAICikAAF5IEAAsAUgBEAAVQAAAAEAAAACAAUABCkAApAAFkApAAgAQKpAAABAikACgbAAhQQAAAgQpAr5dlMlKrRTJQrVklKjDlRLKardlW5k6QQR0gqPRB1+ThHY6JmK6x6oyO0JbnkjI6wmjLb3Ql/J3hLyeGOSntsd8eTfczjcr1xauzonv8HmjM7KSpEadlLc3GR53LwajLYD1Rn8nSMzx697OimRXrWQ16ng8qmVTCPVrsuo86n5NeogO2pEeSjip+dzMp77Aeh5mFlbPNfk6QA9EZ2dIyOCNpvsB6FI0mcEzpGQG+TEjdpka2CPHkk0zi8ifc79RA+R1WR45Pc0O3VZFXJ8nM7s6ZM7lHdnnlKzUZtc2qMM3JGWVlKAT4D+4ojRqEmtgk2bhicmQ1pNE903SVnpxdI5Vex78PTQg1tuGez58OllKrv9j24uncUtqPbGMV2O0dKXBPrOuGJTXc7VvvRvayWkMNbi9jeNqS3RxsqlQV2cEnsajGjip7ckbct1Joyr1pV3Oim++6PJDK1sztHJZdTHVqLIpuGzJqTQbTJVbUk0ZaMtOJNRkGYkhKajuzzZuriu5UdJxS5OGScUuUebN1Wq93X5PJPOmXEe99TGHEjz5ess8M8xzeSzUiPTPO2Y9WTX3bHnczDm/Jo16ll09zD6mXbZHn1WZ1IYmvQ88/8AJmXmb5dnFMWMTXZZDXq/J5rZLYw16/XSW5iWe+EedfJbGGtOUpDT8mdZNRR0UTScUcNQ1BHd5KRlzbOWqxYNddY9Su5yequCaZMGujzfNmHlsix/JrQl8gYc2zLtnZRiWi6jhv4LUvB2A0cdMl2IdxsTRwJZ3aTMTxf4sujmLI4yjyiWUasajNWKoDadDUcy7Ab1DWjDMhHdTVDWjhbKmMV31Iat+DipfJpP5Jg6pplOaNJEVpGkYV+TSA0RlXyHSAgJYsguzISylAEFgUDkgFBLFgAAAKQBFBAAKQWBSAAC2QAUlgAAQAUEAAAAACAAUgQAAUIAAAAQIUgUAIAAAQABR8oWCBpqyNkBQAKgipHSJlG0RqNo0nRhMpG42pG1M5C7C69MMldztDKeJfk2p0ZxdfSx5TrHKfMjlpnWObcmNzk+kshtZD50c1nVZSYvZ7fV35Ksm/J41ks6LJsTF17PVKsp5FkLrGLr2rIiqavk8iyFWSyK92smqzyrJudYyIOy2OsTjGW25tOuAr0KRtM4RkjpZEd4mtjjGdm0wO0WbPPqo6QexRnPDVF+T819RyaZNPlH6iW6Pm/Vfpq6vDqx0sq4+TfGs1+YeTUVMzk6fLhyOGSDjJdmVRfc3jlqtmJcHWMVTs0oIHZwhCTOscLvdHeEa+DaiTU9rOPCtu568cIrbhnKCosJPXuZ0x3TrIkehNI8Upe/Y76tkRcdvUo0pnmc65Obyu/aFx7XmS5Y9eL7njTb3ZpFMeyOWJr1YnjUqL6sV3Bj2+rEqyR8nz5Z0c31KRFx9V5IP+4izqPc+Q+rRh9UMPH3P1kVyzcetxf5K/k/Oy6hvuc3mfkvVm2P1Sz6ladoxPqFFe50j8xDq8kH7Ztfgzk6nJktSm2vyXqzsfW6r6im9MHfyeGfVSZ49flkc0i4mvQ88nyzm8hx12TUy4mu2oy5HK2FbKjbkTURp+Cb+Co1YM7+CpSf9rIL+5bXk1GFx4I8bAmxJOjWj5GmMV8gc9Q3N1/JpIaOe9DS+TbC4/IGdKCRXvsVIgtE7izKA03sERl4KFghQKqJYsEAEKAAFlAABAw8cWaKRXF4323Mu0eiiNJ8o1qPPs+diV+52eOL42MuFIaOTIzUl5IUQWWyIqCZr5RmkxwQdFLybUvDOKlfJuJMV1RtHNP9jont5MqthjZkaoqICcACggCqCAItiyAKpAAgAAAIUAAALYIAKCAC2OSCwKyCwmBaJYbsACAAAAEAAFACACkAAhSAAAAAIBSAAAAAJ3KQD5VkANKFBUgAAINI0mYRpMK6Jls5pmkwrVjglgKqka1HOig10UjSkc0aIuu0ZnVTPKmdEyNa9MZ7nRTPMmajImLr0qf7G1KzzKRpTIuvRrNwlXJ54y8m1J9iNa9UZo6xkeRTOkJeSNa9amzopnkjk91WdI5NzKvRFu7vY7wkeP1KOiybAetTOkJnjWRPudI5KIr1No3GVUeZZNSNqa4A9Otad2WLtHklko7Yp2io8/1HoF1WO47ZFwz8zkjOE3CaqSdNH7RO0eD6j9Ph1K1xSWRd/Jvjyc+XHX5uMXZ0jGjU8bwycJqmgmvyWsSNJWb4OeomqXlIjWO6dmXOpeDlfmVmZKL8jFdvVjflmvVk+FR5koR7Wb9UYOzf+TGpI87yt9zLyfIwer1aMyzPyeR5V5MPKi4mvW8z8mHmZ5fVsw8jLia9LyvyZeS+55XORnUy4zr1rISWVeTy2/JLLjOvQ8q8mfVOJC4j0JuXDRdL8nBM6wn2YRtxvuNPyBZEVJG7VVRgWQbikuDoqfY4JmlNoDuqRW1XBxUzakn3A2pJGpSdcUc0125JKbfciq2Zsw5C+xRbZGi2RyCJX8gJiwKlYZG9iWBQ3sQAG6TIuWGEBbAIUUAhBQQJgXihZAUUEAApCxVuiAA9nTIBqyMlgqAAIJpTVHOWPbY6kLo4OLRmvB6X8mJY74LKOIvyVpp0yNFQo1G+xi6NqQHSHPg6L42MxSZuKsyqrfkMrTXP8kmQZAsFUBAEVEAChSAIoJYAAAChbELfkBYFEAoAAAhQIUgAoIAKCAAAQCgAACACkAAEAAAAIEAKAAIoAQAAAFggCPlFNOJk00FshQAIUCiyADSZbMFQG0zVnOy2RdbsqMWVMLrdlTMWVAbs0pHM0mRXVSNKXg42W2g1rupmlI4JmrJivQpm4zPNq+SqRFeuMzrGZ4ozNLI7Ji69qlua1nkWQ0snBMa17VlNLJ25PD6lPk2shMXs9scm5v1TxazanZMXXtx5qkdfVuqdM8EXbO8ZEV7Iz8nbFKu548eQ6wmB74yOl7HjhM7xkEc+r6DF1cbkqn2aPi5fp+fFPTp1Ls0fpIyEoqSLqY/MS6TOl/02cniyXThK/wAH6hxrlWjnPDCfZDsY/LStOndnOWTSffz9FBO1FHly9HCUftNadXyNcnxEXPwfTh0qW1F/TLwNOr5embJ6cj6j6euxl4Pgdjq+Y8bI4NH0ZYfg5yxF1nq8DgRwPXKFHOcaRrWa8ziZao7MxIrLmGVoyVhQiWL2KjQTMpNm4R3thHZcFMlMCpggAtlMgDVhMyUDamRsyEwLZVwQNlFsl/yQAWyryQtkAhbI2AsEAFKZTLZQIAQUWQFFBLARSAWFUDsSyCglgIosgKKCCyKAWLACyAopCgDLSlyYeOl8HQtkHmaoNNI7SguVwRRs12TExTrZnora0ef0zvidbMlHSOTtJX8HOf3bHWUNUbRw7kADkFAEAFAIBQQAUEKABABQQoAAACkADYAAAAAAAAAgFBABQQAACAVkAAAhQIAAgACgCGtXwRWQLAAgAAAgR4SNJlBWmHGiHQNWBzBXElFEKAAAAApCoClTMhAbs0mcy2FdDSZzUi6iGuncpzUjaZGmjdmVuVEaX5CYoVRRbo0pGHuy1sRXTUaUjkthYHdPc2pnBM2mRXohKzrE80ZG1MyuvVFnWMjxrJ5OiyExrXrUztCR4YztnaOQjT3RmeiEzwQmdY5a3Ir6EclHSE7PAslnaE9uQPXdmXSMQnZZSREZyq0efQqaZ6XK0cZclV5njp7GXH4O7qzHcK56djnNI7TdHnnOgMtJo4ZKR0lk2PNlyWajNrnkaOOWS4JkyLUeWeW5WbkceVacjLkYcm3sVQk+djbnajkZ3fCOyil2s0NTXJYpPl0dIwS+TVhk1ApkoFBABoWZKQWwQAUEAGrIQAWxZCgCkAFBABQQACkBRQQEFBAAAIUUpAQUgAAAFAAACkBEGAAowAVAWQoAWQBVAARU6Fb2jJpOiWK2o2VRo0qdNHWMdX4MK5Rk09jlNpyfY9GWDhGzy2bjIAQCgIrRRAQAUDkAAQAUEKFCkL2CIDVbGQBSACggAoIAAAAAAALKo2ZewFsEAFIwAIUgABgAACAUjFiwABAKQAAAQAAAPCACqFIUgEaTKCjLh4MtNHQoHEHRxTMOLRRCkAFAAFBABSkLYFs0pUcyhXVTOimjzWaUiYuvSp/BpbnmUzayExrXfYjOWs3qIutlSMJlsDRpMxZbCulmtRx1GlIg7KRuLOMWXURXrjI6RnueKMzrGRMale2GQ2p73Z44zOkchMale6E0eiMrR8+E+53xzI090MlFlk+Tzp2SbJivR6nyYlP5PI8zRzfUUXEeyU9jn6lHkfUWzDzeWMTXqnlTPNPLb5PPl6hLueWfUdzU4s3m9eXMop7niy9RfBwnklNsyoSfOxuTHK8yU5MRx3vI2lRTTnaJJcFFgiBSACggAoBCClICiggA1ZBZAKUgAoIWyACAopexktkFIBZQABA7ggAoIUopAQCgAAAQCluyAAACIrICFVQAQAQpQAsAAGQIoAAFIAAshQNKVI7Y8+n8nnBB6c+f1Fp00jzFu9mQAAOSgWyAC0QIoEKCAAAAKQADSMlsDZhiyWBQBYAAgFFkAFsEAAAcgVOhJ2yAACAAAAAAAAEAAAAQpAAKlZXjn/iwMgri1ymiAQAgFAIB4gQFVQAEUABQoAAAAZlG+DDVHUjSYHIGnGiFAEKAKQoEKAAKQAWy2QUBqyqdGSpBXVZDamjzlJi69KlZTzKTXBpZH3Ji9noQSOSy+TcZryRrW05J8mluYtPuaTQXW0zabMJJnXGldEVU2bjIriiKD7EWOsclHpxTR5FBo6Q2M2NyvpRyKjnORwjOlyVSsjTM3yeXLPej0ZWfPz5VF7cmpGOVdHlUUefJ1PNHGTlL4Cil8m5HG8kc5zZVDu9ylKxpwLJYCKCWAKCFQApABQQpABAUaFkIBoEAFKZKBQzNlAAAAACCggKKCACggAoIAKCACixY5YApGALZAAAIUAVkAC9qABAABRSAAC2SqAAAAABYFIAAKQBFIAAsAAC2QAUEKBQRFsKEFgIAEAoIAKCAClIUAQWAABAqggAtkCL+QICkoAAAgAAAIAKCAAAAAIAABAKLZABpyk1Wp1+TIAAhSAAAEeEABpQAUCkKAKQEFBCgAAAozKHg0Uo4tUDq42YcK4KMlBAAAAoIUAUhQLZUzIQG7FkLYCxsQoAEooFTLrfZmQF11jmaOkOo3PMLJi9n0V1KNLrFZ83UxqM9Wu76662DRn9XE+ZqQv5HVe76a6tXyb/WRSPkpvsbim+R1P8AR7MvVue0Tz8u3uyfgpfjF5WrQImAyAAAWyWABSACghQAAewFBABQCAUIACghbAhSACggAoIUALIUCggAoRABQQAUEAFAIBS3sZKAAAAABBAhQoAAKhVEKmABexAAsgAtggAAAAUgCKCACkAAoACgCdEYApChAAAEUgApAAKCABYAALcMAAUgAAAAAAoCFCABQqAECKAQCggAAAAAQAAAABAKQAAAQCggAAECKCWArxAAKoIUqAAChSFAAACghSAUgKKCFAzKNmHFo6gaOIOjh4MPYqIVEBVaYTogIKAAHJbIAKVGRwBs1RhM3FhUoUdErGkmrjlQo7KHwV4xpjgQ6ShRii6ipNnRY0uRFUjVkQSS7FIXkAWyAClRkWQaIAAFgAAABQQAUAAUENbUBBZABQQAUpLCAoIAKCACgWABSCwKLIAAAQFAIQUAhRQEAAAAAABYACAACgAAFsgsC2CACogAFBAEVgAKgKQIFIAKCWUKAEIigAoAABYBALYIAKAABWQACksAUgAFBCgAQoACwAIUgFFggFIAAAAAAgAAAGAAIUgAAAACACggAAACAABYYAHiAAUABQKQBFKiAKoIUAAAKCFIBSACgAARpMoKMOD/ACZaOoq+Ro4lOmhDQi6OYOmhEcGvkDIFAAAUCFRqMb52LoXkBGdM6KdnJwa4FPwTFlelZEg8lnnWrwaVvsTF7NTlfYkVW5UilS0AARQiFAWUgIKCFAAACkAAoIAKCFAFIW7AAgAoIWwgAAoAAKCcloABZAKAABSACggAoBAKCFsAAAAAAAAIAAKqBAAKQBFBAFaRGCAUEAAAoAhQAsWQAUEKAAAAABAAAAAQUgBQKQWAAsACkAApABQQAUAgFBLAFBCgAAAAAAEKtwAIAKCAAAwAIAAAAAAAAQAUjFiwAIAKQAACFAgACPGAQrSgAIAAKoIUIFIAKCFChSFAAAAUgIKACgUhSAACgUhQJSY0IoAzoTKoopQAIUgFIUAACgACCggAoshQFgAClM2UAALAFIABSFAAhQAACKCFQApAFCkARewsgAoIAqgAAAAioEAApABQQBVBABS9iAAAAKCACkCYAoIAKCFAhSAIoACgAAAAAAAgAAAAApAABSAKoIAgUAAQACggAoIAKBYAAAABQAArVEAAAAAABQQCkAAAAAAQCgEApAAABAKwQAUAUA7ELZAAJuAABAKQAAWvlEAQBAFeMAFVQQpAABQKQAUAEApAUUAEApAUUAAAAQUAACkAFBCgCkKUAAQAABQQoAAUBXyQAooAAAACghQAAIAAKBbICIoIUKAAAWyAC2CFAAAAUgCKLJYCqCAIoIUKWUgAABBFFkAVQAAAAQAAVQyACgIgRQ0QoUBCgASygAAEAAAAAAAAAABQAABABSFIBQQoAAAAAAAAAFIAAAAAAAAAKQAWw2QAUEAFLRktgALAAgAAAAAAAAAAAAQAAAuQALZG7BABSAAAQAAAABAikACgAA8YAKoAAKCFAAACggAoAAFIUAAAKCACgAgAACghQKCACgAAACigAAUgIKLIABSFKAAAoAsAUzZSIAAKoIAKCFAAAAAUACAIqAFhQAAAAEUEKAQACgAAoIAigECqLIUItkACqQACggAtghQCZW77EAApAAAYAAAIoILCgBQABAKCACggCKCFAIAAAAAKiACkFgCggAFIAKAGAAAAAgFAFAAQoAAdgKQAAAAACDApLBAKCACggAAAAAAFggAAAAQFAEKQAAABCkACwAgAQKAADxlIUqgAAoIUCFAAAAIoACgACKAABSAKoIUAAABSACgAgFICooAChSACgAAAABSAAAAighSKAACggAoIUAikAApAAKCAUAAAB2AoIAiggCqAABSAIoIAqiyADRCFAFIAKQpAAACKQACgAKAAIAAKoIKYApAEUEAVQQoQAAUAFhAAAAAAAAFIABQQFApAQUEAFAAFddiAAAAAAACy3RABd6shU6IAKQWAAAAAAUEKA5I9i2SwAAAAEAFBAKiOuwAAAgAAAABQAAgQAAUAAAlgAAAABAB5AAUUEKFCkAApCgAAAAAFBCgCkBBQQpQAAFQFggAAoFIAKACAAAKCFAAAqBSFCgLJRVU723IAABAABQKQoAEKAABBQQoAEARQAFAAAKQoAAAABYAABFBAFUEAFBCgAABSAAUEAFBAEUAAAABSABVIAEUW65AAAAKAWAAAAFILAoILCALZABSACgAAAAAAsAAAAQAApABQQACkAFHcgAoIUACACghQABAKAQCghQAIAKCAAAAAIAKQAAAAAshQAsgAAEAoIAKAAIwABCogAMAAeQAFUKQoAAAAABQQoQAAUKQoRSABQAAUABAAEVQQFFABAKQAUAFAAEApAUUAEApAUUEAFBABQABSAEApEAigEKqgAiBSFChAUoAAgAACggApAAKCACgAIFFkCqCACghQgAAoAAKQACghQAACAIUKAhSgEAQUgAAAAUEARQQoUAAQAAAAUBSFsgApAAAAAAAUAAAAAsAAAgAAAAAAAAAAAAFIVAQFJQAAAEAgwIAAAAAAgApAAAAAAgAAAAAQDRLIWwBAAABAKQADygAKAAoFIUgAAoAACghQAAIKCFKAAAoIAKCFAAAAUhQAAIAAAoAAAAqKCAKoICIoAKoAAiggAoIUKAAgAAqAAAqKzJSKFIAKAgAAAAAAAAACACBSACghQAHISAAMAUEAVQQBFBChRAAoAAAACAAAKCBhFIAFCkKABCgAAAAAQKQAVAgAoFgAAAAIUAAAAHAAFIALyCFAAgAoBABSACggAoIUAQAC2LIALZAAAAAdiAAAAAAIBSFZABSAABY5AqojdsEAABgACAUhSAAAAAAHlBAVVAAAAACkKABCkAAFFAAApAAKCAUAACkAFBCgCkARQQEVQAAKQFApCgAABUCAAUgAoICC0BYCBSAooIAKACKAhSoFIUgFICilIgRQFJYAMgAAAAUgKKAgQAAVAoBFAQBFBAFUAAAAECkAVbBChEAAFQIUKFIWwIAAAACAAAFIAKCFAAAABwUCFICiirIVOiCFHcgFAAEKCAUpC2BGgUgAAAAAAAAAAAAAAAIBQQAUgAAAACFIBQQAAAAAIBQAAF0QAAAAAIAAAAAAACAUgAHlKQoUABUAAFAAAKQoAAACkAFAAAAACkAFAAAAEFABQAAApCgXsQAgAAAUgKKCFAAAAAAKCAiKACqAAAAAKCAgoIUoFIUCiyWSyCggAoIUAAQCghSoAAihSACgAIAAAXggRVAARFBABQQoAAAAAUUEBFUEKAFkAFBAEUEKABCgACgCvgyABSFAAAAAAABAKLAooWACAUgAoIAKCAAAAAAAoBAKCAAAAAAAAWQCggAAAAAQCgEAFIAKQAACFAAgAAAAAQAAAAYAAhSAeYAFUAAFAAAAAAABQAQAAAKQFFBCgAAECkKFAAAAAFAAAAAAAEUEKRQAFAABFICgAAFAAAAAApABQQoABAIFAIoACgCACgAgAAAACoFICCggKqggCKAgRQAoEKCAUABAABQABFAAAAAAAAAAAAAAAUCkKBAAQUWOxAKAAAAAAAAACgACAVEAFIABQAABABQQAUAgFIUgFBABQCAUEAFIAAIUAACAUEAAAAAAAsEAFBC7AQAAACAUgAAAMAAAIAAAAA8wAKoAAALWxAKCFAAAAAAKAAAAAFIAKAAAAAFIUAAABSACghQAAAAAiKCFKoAAgUgCqCAIoACgAAAAAACCiyFKKLJYAAAgFIAgAAKCFKAAIAACrZACikAAoAAFsgIgUhSgCFsKAgIigAAAAAAAAAABYKBSAiqAAgACgAAFgAAAUACAgoIUACACvcEBRQAQAAAAAAAAAAAAAFDIAAAAAAAAAIUgApAABUQAUgYAAEApAAAAAAAAAQCkAAAAAAQAAAAAoAAQDzgAqgAAFIABSACgAAAAABQAAAAAAUgAoAAAAAUECKAAoAAKCACgACglUAKAQCghQAAAAAIFIAqggCKACAACgUhQIUgCqACAACgAAikBVsRQnYpCighSAEClEAKQECFsoAECKBYIoBYCBQAqFIUIAhQHAFgoAFAhSAgoslgoFAIAAACwAAAAAAAACgACAUgAFIABSWAKCACgEAoIUAQACggArZAAAAAAAAAKAAEAoIWwBC2RgB+QQC0AAAIAAAAAAAAABAAAAAAEILZACgAAPOCFKoAAAAAAAAUgAoAADuAAKQAUAAAAAAKABCgAAAKQEFBAUUAAUEBBQAUCkAAoRCCggKigAAAAAAAFIABSFAAhQAACgAAtghSIAAKFILArABQAIBQAQAAAAAFIAEWwQBQpClQQACiAsAAARFIWwFQpAVFBCkAqIUAQCyi2LIEiCkLWxCgUgIKAAIUEAoIUAAAAAAAAAUbEsCkAACwAAAAAAAAAAIABSACiyAAAAAAAAAKEAAFIAAAAEAAoIAgAAAAACyFAEAAAAAQpAPOUgKqgAAAAAAAAACghQAAAAACkAAoAAAAAUgAoYAQAAVQQBFBChTsAAgAAqkAIKACgUgAoIUIhQAAAAAAigAKgAUAAAAACgACBSFAAAigAKAAAFIUghSAooACAACgAIikAAAoCoUhQgAEUAaqjIAAAAAQVMWQFApAANJpGQBbABAAsBQABAAFAAEFsgBRQQACk/AIBQAABAKAQAUEApAAAACqQAIAEAoIAqggCBSAAAAoACIAAqgHIAEACK0QAACAAAABpNVTX7mQAAAAgAAAAecAFUKQACkAFAAAAAAAAKQAUAAAAAKQoAEKAAAAAAUAAAAAAAFBCgACgQCwAAAFAAQAAUAARQCBVBCgAABbIABSFAAEKAAAAAAUgBBQCAVAEKKAAAACKQAgFIUKAAqBSAigAAosgAoICooIUAAgRQAAAAEAAAABQAFkFIAAKQFFBCgAQoAAEAAAAAULCAIKQAAAAAACgACAIAKQAAUgApAAoAAgAAoQAIFBAqkYAAABAEAApAAKQBQABAAlgUgAAAgFSDQsWB5wAVQAAUEKAIUgFAAAAAAAABQAAAAAEFABQAAAAAAAEUEKRQEKUAAQUEBUUAAAAAKQAUABQAEFIAUCkKAAAQAAUABEAAUUEAVQAQAAAAKBCkBUUgKFAAAAAFBAEUEAVQQpAABUAARQAAAAUUEARohAQCkAVQCBFKQBQABAABQABAAAAAAKQAUgBQABBSAAAABSAAUgAFIAAAAUAIBQELAAAAQAAAAAAAAAIAAKEKyAAAAAIEUAgAABQABAAgFIAFAAEcAAFAAAAAAAFFBCgAAAAAFBABSAAUAEAAFFBAEUAAAAFUEAFBCgAAAAAAAoAEKQAAAAKUAggAAAQAKFAQAUAEAAFQAAUAAApAEUCwRQAFQAAUABBSAFApABQAEAARVIVEAFIAKCAIoIAqgECKg2AAKQACogArIUgUAAQAAFBChQABAAgFBCgAAAFkKA7AAAAAAAAAgAoIAKCFCjAAAgAAAAAAAAAFvYhAEarYgsgFIAFAAAABABAUUEAAAAAAAAIEACgQABQhSBHAApVAAQAAAAAFBAAKAVAAEUAAFIAAKAUAQoAAACkKAABAABRQABCgAAAAAAFAIBQQpAABUAAFCkARQAFAAQUEAFBAUUAEAAFQAAUKQACkKAABAABQABBexACiggAoICIoIUqgAApACAACikAAoH5BABCgAABbIAAAAQAAUAAApAEAAAAAFIUgApCgACAUlgAAAAAAUAARQQBVsgsAAAEAQAUEAFIAFAAEAARQAFAAEEABQAAQAAUAAAAgQAAAEKABAFALAHAAAUEKAAAAAFAAAUEKQAQpQAAAAAAAAKQoAAAAAQUEBRQAAKQAAAAKQoAAAAABSAEAoIUUABAAoVChgAAAAAAAACghQAAAAAAAUCFDAAAgFBABQCBFBChQAEQABQKQACkKFAAQAAUCkBAAAApAEUEAVQAAAAQ7ghQAACgAKgACBYAAAAAACgACAAAqkFgAALCAIAKQWAAAAAAKAAAAAgCAKoBCCggAAAAACgCFAgACAACgAAAAIAgAAAKAAIgKRgcQAFCkAFBABQAAAAAAACggFBCgAAUAAQAAUCkAFABAAAApABQQFFABAABQKQtgAQoAAAAABQAAAAAAAACgACAUAAAAEAAFUhSAUpARApAFAAVAAAAARQAAUEBRQAEAAFAAQCkKEQpAFUCyBFABVAAABCkQAAUAAAAAAABQQBFIAFAAEAAFCkARQBQVAABQQXQQBdmRhQEKEAAABAFUAgApAAAAAAACkAAAAAQEFIABSAFQAAAAgFAIBSAAAAFAAQCFIAAIUcgAAAKAIAAKAAAIUXsAAAAIBSFAAAAACgAAAAAFIAKACAACgAAKCFAAAAAAAAAoIUAUgAoIUAAAAAAAAgAAooIAKtgQAUABAAEUKQAUEKAAIVFBCkUHYAoAAAAAABQAAAhSAIoICCghSgACKoILCKQpAoACgUhQIUhSIAAAAQKoIAKAAAAAAECKCAKouwAAIUIAgAFIAoUgAAAAAAABAKAAAAAAAAAQAAUCAAIAAKAAAAQCggAAAIAAKAEAoIAAAAgAA5AAAAAAAAAFAEKCgAAAAIAAKAKAAAAAAAAAAAAAACghQAAAAAAAAKAAAAAAAAUhQAAAAAgAAoAAAAAKCFAAAAUgAoIUACACgAgAAoAAAAABSACghQKCWCC2QAAACoAAihSACggAoIAighQoAAAAKAAIBSAACFCAFgKAAIFIAoAAAAAAAAAAAAAAAAAAIUgAAACkAAAAAAAAAAAAAAAAAAAgAAAAAAAAAAgCKCAABYCgIAAAAAADiAAKAAAAAAAAUgKKCACgAAACAACgAAKCFAAhQAAADuABSAAUEARQAFAABQQoAEAFBCgAAAKQBFBARVBClAAAAAEUEBFCkBRQQAUEKEAQoAAACkBBQQFFBBYFBABQCAUAEAABQAFRbBABQQEVQLBQBCgBZChFIARQWQpUAAQWyAFAAEAAAAAFCkAAABAAAUEsAAAAABVABZAAIEUABQAAACAUEAFBABQQAUgAFBAAKQBAABQAgFBAAAAAABAEAVSAAAAAAIBSCwByAAABAooIUAACAAAAAKBSACgAgAAoAAAAAKAQgoICigAAAAAAAAAAUgAoBAKCFIAAKAAAFIAKCACgECKAAoAAKCACggCKCAKoIAighQAIUACFApAVBQFaMsC2CAgoICooIVEUFkAFsEBUUEAFsEAFKQAUgbAAtkAFBAFUEAFFkBBQQBFBBYFBBYFBAFUEAFBABQQBFBLKFACAUWQBFFkAVQQBFAIBQQBVBABQSyhAEKFAQAUEARSAAAAFUEAAAAACAWxyQAUEAAAAAAAIAAAAAAgHMAFAAAAAAKQEFAIBQAAABQABBSAACghRQQoAAAAAAKQEFIAUUEAFBCgAQAUEKAAAAAAAABQQAUELYAAgFBABQCAaIAQCkAAAFApABQQAUEAFBABSpmRZBtsyQAWwQAUAgRQQFVqyEKAKQWQUEAFBABohLFlFFkAFsWSwQUWSygAQtgAQFFBC2AsAWQAQoQBABQQoUAsAAABQQABYIBSkAApAAFgAUEAFFkAFIAAKQAAAAAAAAAAAAAAApLFgAAAAIBQQAUgAAtkAAAAAAAIAAAIUf/Z"/>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375" b="35250"/>
          <a:stretch/>
        </p:blipFill>
        <p:spPr>
          <a:xfrm>
            <a:off x="3066409" y="2177636"/>
            <a:ext cx="6130217" cy="2965864"/>
          </a:xfrm>
          <a:prstGeom prst="rect">
            <a:avLst/>
          </a:prstGeom>
        </p:spPr>
      </p:pic>
      <p:sp>
        <p:nvSpPr>
          <p:cNvPr id="6" name="Subtitle 2"/>
          <p:cNvSpPr txBox="1">
            <a:spLocks/>
          </p:cNvSpPr>
          <p:nvPr/>
        </p:nvSpPr>
        <p:spPr>
          <a:xfrm>
            <a:off x="118411" y="2177636"/>
            <a:ext cx="3112458" cy="29471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l"/>
            <a:r>
              <a:rPr lang="en-US" sz="1600" dirty="0">
                <a:latin typeface="Century Gothic" panose="020B0502020202020204" pitchFamily="34" charset="0"/>
              </a:rPr>
              <a:t>Proceedings Royal</a:t>
            </a:r>
          </a:p>
          <a:p>
            <a:pPr algn="l"/>
            <a:r>
              <a:rPr lang="en-US" sz="1600" dirty="0" err="1">
                <a:latin typeface="Century Gothic" panose="020B0502020202020204" pitchFamily="34" charset="0"/>
              </a:rPr>
              <a:t>Soc</a:t>
            </a:r>
            <a:r>
              <a:rPr lang="en-US" sz="1600" dirty="0">
                <a:latin typeface="Century Gothic" panose="020B0502020202020204" pitchFamily="34" charset="0"/>
              </a:rPr>
              <a:t> London  (IF=4.3)</a:t>
            </a:r>
          </a:p>
          <a:p>
            <a:pPr algn="l"/>
            <a:endParaRPr lang="en-US" sz="1600" dirty="0">
              <a:latin typeface="Century Gothic" panose="020B0502020202020204" pitchFamily="34" charset="0"/>
            </a:endParaRPr>
          </a:p>
          <a:p>
            <a:pPr algn="l"/>
            <a:r>
              <a:rPr lang="en-US" sz="1600" dirty="0">
                <a:latin typeface="Century Gothic" panose="020B0502020202020204" pitchFamily="34" charset="0"/>
              </a:rPr>
              <a:t>JAE 4.4</a:t>
            </a:r>
          </a:p>
          <a:p>
            <a:pPr algn="l"/>
            <a:endParaRPr lang="en-US" sz="1600" dirty="0">
              <a:latin typeface="Century Gothic" panose="020B0502020202020204" pitchFamily="34" charset="0"/>
            </a:endParaRPr>
          </a:p>
          <a:p>
            <a:pPr algn="l"/>
            <a:r>
              <a:rPr lang="en-US" sz="1600" dirty="0">
                <a:latin typeface="Century Gothic" panose="020B0502020202020204" pitchFamily="34" charset="0"/>
              </a:rPr>
              <a:t>Movement </a:t>
            </a:r>
            <a:r>
              <a:rPr lang="en-US" sz="1600" dirty="0" err="1">
                <a:latin typeface="Century Gothic" panose="020B0502020202020204" pitchFamily="34" charset="0"/>
              </a:rPr>
              <a:t>Ecol</a:t>
            </a:r>
            <a:r>
              <a:rPr lang="en-US" sz="1600" dirty="0">
                <a:latin typeface="Century Gothic" panose="020B0502020202020204" pitchFamily="34" charset="0"/>
              </a:rPr>
              <a:t> 3.7</a:t>
            </a:r>
          </a:p>
          <a:p>
            <a:pPr algn="l"/>
            <a:endParaRPr lang="en-US" sz="1600" dirty="0">
              <a:latin typeface="Century Gothic" panose="020B0502020202020204" pitchFamily="34" charset="0"/>
            </a:endParaRPr>
          </a:p>
        </p:txBody>
      </p:sp>
    </p:spTree>
    <p:extLst>
      <p:ext uri="{BB962C8B-B14F-4D97-AF65-F5344CB8AC3E}">
        <p14:creationId xmlns:p14="http://schemas.microsoft.com/office/powerpoint/2010/main" val="3860079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41"/>
          <p:cNvPicPr preferRelativeResize="0"/>
          <p:nvPr/>
        </p:nvPicPr>
        <p:blipFill rotWithShape="1">
          <a:blip r:embed="rId3">
            <a:alphaModFix/>
          </a:blip>
          <a:srcRect t="-2667" r="37583"/>
          <a:stretch/>
        </p:blipFill>
        <p:spPr>
          <a:xfrm>
            <a:off x="94417" y="643090"/>
            <a:ext cx="4260494" cy="4443866"/>
          </a:xfrm>
          <a:prstGeom prst="rect">
            <a:avLst/>
          </a:prstGeom>
          <a:noFill/>
          <a:ln>
            <a:noFill/>
          </a:ln>
        </p:spPr>
      </p:pic>
      <p:sp>
        <p:nvSpPr>
          <p:cNvPr id="202" name="Google Shape;202;p41"/>
          <p:cNvSpPr txBox="1"/>
          <p:nvPr/>
        </p:nvSpPr>
        <p:spPr>
          <a:xfrm>
            <a:off x="4505830" y="76642"/>
            <a:ext cx="4393864" cy="3036506"/>
          </a:xfrm>
          <a:prstGeom prst="rect">
            <a:avLst/>
          </a:prstGeom>
          <a:solidFill>
            <a:schemeClr val="tx2"/>
          </a:solidFill>
          <a:ln>
            <a:noFill/>
          </a:ln>
        </p:spPr>
        <p:txBody>
          <a:bodyPr spcFirstLastPara="1" wrap="square" lIns="91425" tIns="91425" rIns="91425" bIns="91425" anchor="t" anchorCtr="0">
            <a:noAutofit/>
          </a:bodyPr>
          <a:lstStyle/>
          <a:p>
            <a:pPr algn="just">
              <a:lnSpc>
                <a:spcPct val="90000"/>
              </a:lnSpc>
              <a:buSzPts val="1400"/>
            </a:pPr>
            <a:r>
              <a:rPr lang="en-US" sz="1000" b="1" dirty="0">
                <a:latin typeface="Century Gothic" panose="020B0502020202020204" pitchFamily="34" charset="0"/>
                <a:ea typeface="Twentieth Century"/>
                <a:cs typeface="Twentieth Century"/>
                <a:sym typeface="Twentieth Century"/>
              </a:rPr>
              <a:t>2. Is interspecific variation in space use related to hydrological conditions?</a:t>
            </a:r>
          </a:p>
          <a:p>
            <a:pPr marL="0" lvl="0" indent="0" algn="l" rtl="0">
              <a:spcBef>
                <a:spcPts val="0"/>
              </a:spcBef>
              <a:spcAft>
                <a:spcPts val="0"/>
              </a:spcAft>
              <a:buNone/>
            </a:pPr>
            <a:endParaRPr lang="en" sz="1000" dirty="0">
              <a:solidFill>
                <a:schemeClr val="tx1"/>
              </a:solidFill>
              <a:latin typeface="Century Gothic" panose="020B0502020202020204" pitchFamily="34" charset="0"/>
            </a:endParaRPr>
          </a:p>
          <a:p>
            <a:pPr marL="0" lvl="0" indent="0" algn="l" rtl="0">
              <a:spcBef>
                <a:spcPts val="0"/>
              </a:spcBef>
              <a:spcAft>
                <a:spcPts val="0"/>
              </a:spcAft>
              <a:buNone/>
            </a:pPr>
            <a:r>
              <a:rPr lang="en" sz="1000" dirty="0">
                <a:solidFill>
                  <a:schemeClr val="tx1"/>
                </a:solidFill>
                <a:latin typeface="Century Gothic" panose="020B0502020202020204" pitchFamily="34" charset="0"/>
              </a:rPr>
              <a:t>Characterized hydrological conditions across river with a PCA stage across 4 stations in the river &amp; then conducted model selection to select PCs to describe hydrology </a:t>
            </a:r>
          </a:p>
          <a:p>
            <a:pPr marL="0" lvl="0" indent="0" algn="l" rtl="0">
              <a:spcBef>
                <a:spcPts val="0"/>
              </a:spcBef>
              <a:spcAft>
                <a:spcPts val="0"/>
              </a:spcAft>
              <a:buNone/>
            </a:pPr>
            <a:endParaRPr lang="en" sz="1000" dirty="0">
              <a:solidFill>
                <a:schemeClr val="tx1"/>
              </a:solidFill>
              <a:latin typeface="Century Gothic" panose="020B0502020202020204" pitchFamily="34" charset="0"/>
            </a:endParaRPr>
          </a:p>
          <a:p>
            <a:pPr marL="0" lvl="0" indent="0" algn="l" rtl="0">
              <a:spcBef>
                <a:spcPts val="0"/>
              </a:spcBef>
              <a:spcAft>
                <a:spcPts val="0"/>
              </a:spcAft>
              <a:buNone/>
            </a:pPr>
            <a:r>
              <a:rPr lang="en" sz="1000" dirty="0">
                <a:solidFill>
                  <a:schemeClr val="tx1"/>
                </a:solidFill>
                <a:latin typeface="Century Gothic" panose="020B0502020202020204" pitchFamily="34" charset="0"/>
              </a:rPr>
              <a:t>16 variables</a:t>
            </a:r>
          </a:p>
          <a:p>
            <a:pPr marL="171450" lvl="0" indent="-171450" algn="l" rtl="0">
              <a:spcBef>
                <a:spcPts val="0"/>
              </a:spcBef>
              <a:spcAft>
                <a:spcPts val="0"/>
              </a:spcAft>
              <a:buFontTx/>
              <a:buChar char="-"/>
            </a:pPr>
            <a:r>
              <a:rPr lang="en" sz="1000" dirty="0">
                <a:solidFill>
                  <a:schemeClr val="tx1"/>
                </a:solidFill>
                <a:latin typeface="Century Gothic" panose="020B0502020202020204" pitchFamily="34" charset="0"/>
              </a:rPr>
              <a:t>4 monthly averages</a:t>
            </a:r>
          </a:p>
          <a:p>
            <a:pPr marL="171450" lvl="0" indent="-171450" algn="l" rtl="0">
              <a:spcBef>
                <a:spcPts val="0"/>
              </a:spcBef>
              <a:spcAft>
                <a:spcPts val="0"/>
              </a:spcAft>
              <a:buFontTx/>
              <a:buChar char="-"/>
            </a:pPr>
            <a:r>
              <a:rPr lang="en-US" sz="1000" dirty="0">
                <a:solidFill>
                  <a:schemeClr val="tx1"/>
                </a:solidFill>
                <a:latin typeface="Century Gothic" panose="020B0502020202020204" pitchFamily="34" charset="0"/>
              </a:rPr>
              <a:t>4 M</a:t>
            </a:r>
            <a:r>
              <a:rPr lang="en" sz="1000" dirty="0">
                <a:solidFill>
                  <a:schemeClr val="tx1"/>
                </a:solidFill>
                <a:latin typeface="Century Gothic" panose="020B0502020202020204" pitchFamily="34" charset="0"/>
              </a:rPr>
              <a:t>onthly SD</a:t>
            </a:r>
          </a:p>
          <a:p>
            <a:pPr marL="171450" lvl="0" indent="-171450" algn="l" rtl="0">
              <a:spcBef>
                <a:spcPts val="0"/>
              </a:spcBef>
              <a:spcAft>
                <a:spcPts val="0"/>
              </a:spcAft>
              <a:buFontTx/>
              <a:buChar char="-"/>
            </a:pPr>
            <a:r>
              <a:rPr lang="en-US" sz="1000" dirty="0">
                <a:solidFill>
                  <a:schemeClr val="tx1"/>
                </a:solidFill>
                <a:latin typeface="Century Gothic" panose="020B0502020202020204" pitchFamily="34" charset="0"/>
              </a:rPr>
              <a:t>4 A</a:t>
            </a:r>
            <a:r>
              <a:rPr lang="en" sz="1000" dirty="0">
                <a:solidFill>
                  <a:schemeClr val="tx1"/>
                </a:solidFill>
                <a:latin typeface="Century Gothic" panose="020B0502020202020204" pitchFamily="34" charset="0"/>
              </a:rPr>
              <a:t>verage of previous month</a:t>
            </a:r>
          </a:p>
          <a:p>
            <a:pPr marL="171450" lvl="0" indent="-171450" algn="l" rtl="0">
              <a:spcBef>
                <a:spcPts val="0"/>
              </a:spcBef>
              <a:spcAft>
                <a:spcPts val="0"/>
              </a:spcAft>
              <a:buFontTx/>
              <a:buChar char="-"/>
            </a:pPr>
            <a:r>
              <a:rPr lang="en" sz="1000" dirty="0">
                <a:solidFill>
                  <a:schemeClr val="tx1"/>
                </a:solidFill>
                <a:latin typeface="Century Gothic" panose="020B0502020202020204" pitchFamily="34" charset="0"/>
              </a:rPr>
              <a:t>4 SD of previous month </a:t>
            </a:r>
          </a:p>
          <a:p>
            <a:pPr marL="0" lvl="0" indent="0" algn="l" rtl="0">
              <a:spcBef>
                <a:spcPts val="0"/>
              </a:spcBef>
              <a:spcAft>
                <a:spcPts val="0"/>
              </a:spcAft>
              <a:buNone/>
            </a:pPr>
            <a:endParaRPr lang="en" sz="1000" dirty="0">
              <a:solidFill>
                <a:schemeClr val="tx1"/>
              </a:solidFill>
              <a:latin typeface="Century Gothic" panose="020B0502020202020204" pitchFamily="34" charset="0"/>
            </a:endParaRPr>
          </a:p>
          <a:p>
            <a:pPr lvl="0"/>
            <a:r>
              <a:rPr lang="en-US" sz="1000" dirty="0">
                <a:solidFill>
                  <a:schemeClr val="bg1">
                    <a:lumMod val="95000"/>
                  </a:schemeClr>
                </a:solidFill>
                <a:latin typeface="Century Gothic" panose="020B0502020202020204" pitchFamily="34" charset="0"/>
                <a:ea typeface="Twentieth Century"/>
                <a:cs typeface="Twentieth Century"/>
                <a:sym typeface="Twentieth Century"/>
              </a:rPr>
              <a:t>PC1 – mean stages </a:t>
            </a:r>
          </a:p>
          <a:p>
            <a:pPr lvl="0"/>
            <a:r>
              <a:rPr lang="en-US" sz="1000" dirty="0">
                <a:solidFill>
                  <a:schemeClr val="bg1">
                    <a:lumMod val="95000"/>
                  </a:schemeClr>
                </a:solidFill>
                <a:latin typeface="Century Gothic" panose="020B0502020202020204" pitchFamily="34" charset="0"/>
                <a:ea typeface="Twentieth Century"/>
                <a:cs typeface="Twentieth Century"/>
                <a:sym typeface="Twentieth Century"/>
              </a:rPr>
              <a:t>PC2 - </a:t>
            </a:r>
            <a:r>
              <a:rPr lang="en-US" sz="1000" dirty="0" err="1">
                <a:solidFill>
                  <a:schemeClr val="bg1">
                    <a:lumMod val="95000"/>
                  </a:schemeClr>
                </a:solidFill>
                <a:latin typeface="Century Gothic" panose="020B0502020202020204" pitchFamily="34" charset="0"/>
                <a:ea typeface="Twentieth Century"/>
                <a:cs typeface="Twentieth Century"/>
                <a:sym typeface="Twentieth Century"/>
              </a:rPr>
              <a:t>sd</a:t>
            </a:r>
            <a:r>
              <a:rPr lang="en-US" sz="1000" dirty="0">
                <a:solidFill>
                  <a:schemeClr val="bg1">
                    <a:lumMod val="95000"/>
                  </a:schemeClr>
                </a:solidFill>
                <a:latin typeface="Century Gothic" panose="020B0502020202020204" pitchFamily="34" charset="0"/>
                <a:ea typeface="Twentieth Century"/>
                <a:cs typeface="Twentieth Century"/>
                <a:sym typeface="Twentieth Century"/>
              </a:rPr>
              <a:t> of present stage</a:t>
            </a:r>
          </a:p>
          <a:p>
            <a:pPr lvl="0"/>
            <a:r>
              <a:rPr lang="en-US" sz="1000" dirty="0">
                <a:solidFill>
                  <a:schemeClr val="bg1">
                    <a:lumMod val="95000"/>
                  </a:schemeClr>
                </a:solidFill>
                <a:latin typeface="Century Gothic" panose="020B0502020202020204" pitchFamily="34" charset="0"/>
                <a:ea typeface="Twentieth Century"/>
                <a:cs typeface="Twentieth Century"/>
                <a:sym typeface="Twentieth Century"/>
              </a:rPr>
              <a:t>PC3 -</a:t>
            </a:r>
            <a:r>
              <a:rPr lang="en-US" sz="1000" dirty="0" err="1">
                <a:solidFill>
                  <a:schemeClr val="bg1">
                    <a:lumMod val="95000"/>
                  </a:schemeClr>
                </a:solidFill>
                <a:latin typeface="Century Gothic" panose="020B0502020202020204" pitchFamily="34" charset="0"/>
                <a:ea typeface="Twentieth Century"/>
                <a:cs typeface="Twentieth Century"/>
                <a:sym typeface="Twentieth Century"/>
              </a:rPr>
              <a:t>sd</a:t>
            </a:r>
            <a:r>
              <a:rPr lang="en-US" sz="1000" dirty="0">
                <a:solidFill>
                  <a:schemeClr val="bg1">
                    <a:lumMod val="95000"/>
                  </a:schemeClr>
                </a:solidFill>
                <a:latin typeface="Century Gothic" panose="020B0502020202020204" pitchFamily="34" charset="0"/>
                <a:ea typeface="Twentieth Century"/>
                <a:cs typeface="Twentieth Century"/>
                <a:sym typeface="Twentieth Century"/>
              </a:rPr>
              <a:t> of previous month downriver  </a:t>
            </a:r>
          </a:p>
          <a:p>
            <a:pPr marL="0" lvl="0" indent="0" algn="l" rtl="0">
              <a:spcBef>
                <a:spcPts val="0"/>
              </a:spcBef>
              <a:spcAft>
                <a:spcPts val="0"/>
              </a:spcAft>
              <a:buNone/>
            </a:pPr>
            <a:r>
              <a:rPr lang="en" sz="1000" dirty="0">
                <a:solidFill>
                  <a:schemeClr val="bg1">
                    <a:lumMod val="95000"/>
                  </a:schemeClr>
                </a:solidFill>
                <a:latin typeface="Century Gothic" panose="020B0502020202020204" pitchFamily="34" charset="0"/>
              </a:rPr>
              <a:t> </a:t>
            </a:r>
            <a:endParaRPr sz="1000" dirty="0">
              <a:solidFill>
                <a:schemeClr val="bg1">
                  <a:lumMod val="95000"/>
                </a:schemeClr>
              </a:solidFill>
              <a:latin typeface="Century Gothic" panose="020B0502020202020204" pitchFamily="34" charset="0"/>
            </a:endParaRPr>
          </a:p>
          <a:p>
            <a:pPr marL="0" lvl="0" indent="0" algn="l" rtl="0">
              <a:spcBef>
                <a:spcPts val="0"/>
              </a:spcBef>
              <a:spcAft>
                <a:spcPts val="0"/>
              </a:spcAft>
              <a:buNone/>
            </a:pPr>
            <a:r>
              <a:rPr lang="en" sz="1000" dirty="0">
                <a:solidFill>
                  <a:schemeClr val="bg1">
                    <a:lumMod val="95000"/>
                  </a:schemeClr>
                </a:solidFill>
                <a:latin typeface="Century Gothic" panose="020B0502020202020204" pitchFamily="34" charset="0"/>
              </a:rPr>
              <a:t>Best model has PC1 &amp; PC3</a:t>
            </a:r>
            <a:endParaRPr sz="1000" dirty="0">
              <a:solidFill>
                <a:schemeClr val="bg1">
                  <a:lumMod val="95000"/>
                </a:schemeClr>
              </a:solidFill>
              <a:latin typeface="Century Gothic" panose="020B0502020202020204" pitchFamily="34" charset="0"/>
            </a:endParaRPr>
          </a:p>
        </p:txBody>
      </p:sp>
      <p:sp>
        <p:nvSpPr>
          <p:cNvPr id="4" name="Title 1"/>
          <p:cNvSpPr txBox="1">
            <a:spLocks/>
          </p:cNvSpPr>
          <p:nvPr/>
        </p:nvSpPr>
        <p:spPr>
          <a:xfrm>
            <a:off x="78870" y="212237"/>
            <a:ext cx="4276041" cy="2732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000" b="1" dirty="0">
                <a:latin typeface="Century Gothic" panose="020B0502020202020204" pitchFamily="34" charset="0"/>
              </a:rPr>
              <a:t>Appendix 2. PCA results </a:t>
            </a:r>
            <a:endParaRPr lang="en-US" sz="2000" dirty="0">
              <a:latin typeface="Century Gothic" panose="020B0502020202020204" pitchFamily="34" charset="0"/>
            </a:endParaRPr>
          </a:p>
        </p:txBody>
      </p:sp>
      <p:sp>
        <p:nvSpPr>
          <p:cNvPr id="5" name="Oval 4"/>
          <p:cNvSpPr/>
          <p:nvPr/>
        </p:nvSpPr>
        <p:spPr>
          <a:xfrm>
            <a:off x="2117912" y="1163171"/>
            <a:ext cx="564776" cy="658905"/>
          </a:xfrm>
          <a:prstGeom prst="ellipse">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41"/>
          <p:cNvPicPr preferRelativeResize="0"/>
          <p:nvPr/>
        </p:nvPicPr>
        <p:blipFill rotWithShape="1">
          <a:blip r:embed="rId3">
            <a:alphaModFix/>
          </a:blip>
          <a:srcRect t="-2667" r="37583"/>
          <a:stretch/>
        </p:blipFill>
        <p:spPr>
          <a:xfrm>
            <a:off x="94417" y="643090"/>
            <a:ext cx="4260494" cy="4443866"/>
          </a:xfrm>
          <a:prstGeom prst="rect">
            <a:avLst/>
          </a:prstGeom>
          <a:noFill/>
          <a:ln>
            <a:noFill/>
          </a:ln>
        </p:spPr>
      </p:pic>
      <p:sp>
        <p:nvSpPr>
          <p:cNvPr id="202" name="Google Shape;202;p41"/>
          <p:cNvSpPr txBox="1"/>
          <p:nvPr/>
        </p:nvSpPr>
        <p:spPr>
          <a:xfrm>
            <a:off x="4505830" y="76642"/>
            <a:ext cx="4393864" cy="3036506"/>
          </a:xfrm>
          <a:prstGeom prst="rect">
            <a:avLst/>
          </a:prstGeom>
          <a:solidFill>
            <a:schemeClr val="tx2"/>
          </a:solidFill>
          <a:ln>
            <a:noFill/>
          </a:ln>
        </p:spPr>
        <p:txBody>
          <a:bodyPr spcFirstLastPara="1" wrap="square" lIns="91425" tIns="91425" rIns="91425" bIns="91425" anchor="t" anchorCtr="0">
            <a:noAutofit/>
          </a:bodyPr>
          <a:lstStyle/>
          <a:p>
            <a:pPr algn="just">
              <a:lnSpc>
                <a:spcPct val="90000"/>
              </a:lnSpc>
              <a:buSzPts val="1400"/>
            </a:pPr>
            <a:r>
              <a:rPr lang="en-US" sz="1000" b="1" dirty="0">
                <a:latin typeface="Century Gothic" panose="020B0502020202020204" pitchFamily="34" charset="0"/>
                <a:ea typeface="Twentieth Century"/>
                <a:cs typeface="Twentieth Century"/>
                <a:sym typeface="Twentieth Century"/>
              </a:rPr>
              <a:t>2. Is interspecific variation in space use related to hydrological conditions?</a:t>
            </a:r>
          </a:p>
          <a:p>
            <a:pPr marL="0" lvl="0" indent="0" algn="l" rtl="0">
              <a:spcBef>
                <a:spcPts val="0"/>
              </a:spcBef>
              <a:spcAft>
                <a:spcPts val="0"/>
              </a:spcAft>
              <a:buNone/>
            </a:pPr>
            <a:endParaRPr lang="en" sz="1000" dirty="0">
              <a:solidFill>
                <a:schemeClr val="tx1"/>
              </a:solidFill>
              <a:latin typeface="Century Gothic" panose="020B0502020202020204" pitchFamily="34" charset="0"/>
            </a:endParaRPr>
          </a:p>
          <a:p>
            <a:pPr marL="0" lvl="0" indent="0" algn="l" rtl="0">
              <a:spcBef>
                <a:spcPts val="0"/>
              </a:spcBef>
              <a:spcAft>
                <a:spcPts val="0"/>
              </a:spcAft>
              <a:buNone/>
            </a:pPr>
            <a:r>
              <a:rPr lang="en" sz="1000" dirty="0">
                <a:solidFill>
                  <a:schemeClr val="tx1"/>
                </a:solidFill>
                <a:latin typeface="Century Gothic" panose="020B0502020202020204" pitchFamily="34" charset="0"/>
              </a:rPr>
              <a:t>Characterized hydrological conditions across river with a PCA stage across 4 stations in the river &amp; then conducted model selection to select PCs to describe hydrology </a:t>
            </a:r>
          </a:p>
          <a:p>
            <a:pPr marL="0" lvl="0" indent="0" algn="l" rtl="0">
              <a:spcBef>
                <a:spcPts val="0"/>
              </a:spcBef>
              <a:spcAft>
                <a:spcPts val="0"/>
              </a:spcAft>
              <a:buNone/>
            </a:pPr>
            <a:endParaRPr lang="en" sz="1000" dirty="0">
              <a:solidFill>
                <a:schemeClr val="tx1"/>
              </a:solidFill>
              <a:latin typeface="Century Gothic" panose="020B0502020202020204" pitchFamily="34" charset="0"/>
            </a:endParaRPr>
          </a:p>
          <a:p>
            <a:pPr marL="0" lvl="0" indent="0" algn="l" rtl="0">
              <a:spcBef>
                <a:spcPts val="0"/>
              </a:spcBef>
              <a:spcAft>
                <a:spcPts val="0"/>
              </a:spcAft>
              <a:buNone/>
            </a:pPr>
            <a:r>
              <a:rPr lang="en" sz="1000" dirty="0">
                <a:solidFill>
                  <a:schemeClr val="tx1"/>
                </a:solidFill>
                <a:latin typeface="Century Gothic" panose="020B0502020202020204" pitchFamily="34" charset="0"/>
              </a:rPr>
              <a:t>16 variables</a:t>
            </a:r>
          </a:p>
          <a:p>
            <a:pPr marL="171450" lvl="0" indent="-171450" algn="l" rtl="0">
              <a:spcBef>
                <a:spcPts val="0"/>
              </a:spcBef>
              <a:spcAft>
                <a:spcPts val="0"/>
              </a:spcAft>
              <a:buFontTx/>
              <a:buChar char="-"/>
            </a:pPr>
            <a:r>
              <a:rPr lang="en" sz="1000" dirty="0">
                <a:solidFill>
                  <a:schemeClr val="tx1"/>
                </a:solidFill>
                <a:latin typeface="Century Gothic" panose="020B0502020202020204" pitchFamily="34" charset="0"/>
              </a:rPr>
              <a:t>4 monthly averages</a:t>
            </a:r>
          </a:p>
          <a:p>
            <a:pPr marL="171450" lvl="0" indent="-171450" algn="l" rtl="0">
              <a:spcBef>
                <a:spcPts val="0"/>
              </a:spcBef>
              <a:spcAft>
                <a:spcPts val="0"/>
              </a:spcAft>
              <a:buFontTx/>
              <a:buChar char="-"/>
            </a:pPr>
            <a:r>
              <a:rPr lang="en-US" sz="1000" dirty="0">
                <a:solidFill>
                  <a:schemeClr val="tx1"/>
                </a:solidFill>
                <a:latin typeface="Century Gothic" panose="020B0502020202020204" pitchFamily="34" charset="0"/>
              </a:rPr>
              <a:t>4 M</a:t>
            </a:r>
            <a:r>
              <a:rPr lang="en" sz="1000" dirty="0">
                <a:solidFill>
                  <a:schemeClr val="tx1"/>
                </a:solidFill>
                <a:latin typeface="Century Gothic" panose="020B0502020202020204" pitchFamily="34" charset="0"/>
              </a:rPr>
              <a:t>onthly SD</a:t>
            </a:r>
          </a:p>
          <a:p>
            <a:pPr marL="171450" lvl="0" indent="-171450" algn="l" rtl="0">
              <a:spcBef>
                <a:spcPts val="0"/>
              </a:spcBef>
              <a:spcAft>
                <a:spcPts val="0"/>
              </a:spcAft>
              <a:buFontTx/>
              <a:buChar char="-"/>
            </a:pPr>
            <a:r>
              <a:rPr lang="en-US" sz="1000" dirty="0">
                <a:solidFill>
                  <a:schemeClr val="tx1"/>
                </a:solidFill>
                <a:latin typeface="Century Gothic" panose="020B0502020202020204" pitchFamily="34" charset="0"/>
              </a:rPr>
              <a:t>4 A</a:t>
            </a:r>
            <a:r>
              <a:rPr lang="en" sz="1000" dirty="0">
                <a:solidFill>
                  <a:schemeClr val="tx1"/>
                </a:solidFill>
                <a:latin typeface="Century Gothic" panose="020B0502020202020204" pitchFamily="34" charset="0"/>
              </a:rPr>
              <a:t>verage of previous month</a:t>
            </a:r>
          </a:p>
          <a:p>
            <a:pPr marL="171450" lvl="0" indent="-171450" algn="l" rtl="0">
              <a:spcBef>
                <a:spcPts val="0"/>
              </a:spcBef>
              <a:spcAft>
                <a:spcPts val="0"/>
              </a:spcAft>
              <a:buFontTx/>
              <a:buChar char="-"/>
            </a:pPr>
            <a:r>
              <a:rPr lang="en" sz="1000" dirty="0">
                <a:solidFill>
                  <a:schemeClr val="tx1"/>
                </a:solidFill>
                <a:latin typeface="Century Gothic" panose="020B0502020202020204" pitchFamily="34" charset="0"/>
              </a:rPr>
              <a:t>4 SD of previous month </a:t>
            </a:r>
          </a:p>
          <a:p>
            <a:pPr marL="0" lvl="0" indent="0" algn="l" rtl="0">
              <a:spcBef>
                <a:spcPts val="0"/>
              </a:spcBef>
              <a:spcAft>
                <a:spcPts val="0"/>
              </a:spcAft>
              <a:buNone/>
            </a:pPr>
            <a:endParaRPr lang="en" sz="1000" dirty="0">
              <a:solidFill>
                <a:schemeClr val="tx1"/>
              </a:solidFill>
              <a:latin typeface="Century Gothic" panose="020B0502020202020204" pitchFamily="34" charset="0"/>
            </a:endParaRPr>
          </a:p>
          <a:p>
            <a:pPr lvl="0"/>
            <a:r>
              <a:rPr lang="en-US" sz="1000" dirty="0">
                <a:solidFill>
                  <a:schemeClr val="tx1"/>
                </a:solidFill>
                <a:latin typeface="Century Gothic" panose="020B0502020202020204" pitchFamily="34" charset="0"/>
                <a:ea typeface="Twentieth Century"/>
                <a:cs typeface="Twentieth Century"/>
                <a:sym typeface="Twentieth Century"/>
              </a:rPr>
              <a:t>PC1 – mean stages </a:t>
            </a:r>
          </a:p>
          <a:p>
            <a:pPr lvl="0"/>
            <a:r>
              <a:rPr lang="en-US" sz="1000" dirty="0">
                <a:solidFill>
                  <a:schemeClr val="tx1"/>
                </a:solidFill>
                <a:latin typeface="Century Gothic" panose="020B0502020202020204" pitchFamily="34" charset="0"/>
                <a:ea typeface="Twentieth Century"/>
                <a:cs typeface="Twentieth Century"/>
                <a:sym typeface="Twentieth Century"/>
              </a:rPr>
              <a:t>PC2 - </a:t>
            </a:r>
            <a:r>
              <a:rPr lang="en-US" sz="1000" dirty="0" err="1">
                <a:solidFill>
                  <a:schemeClr val="tx1"/>
                </a:solidFill>
                <a:latin typeface="Century Gothic" panose="020B0502020202020204" pitchFamily="34" charset="0"/>
                <a:ea typeface="Twentieth Century"/>
                <a:cs typeface="Twentieth Century"/>
                <a:sym typeface="Twentieth Century"/>
              </a:rPr>
              <a:t>sd</a:t>
            </a:r>
            <a:r>
              <a:rPr lang="en-US" sz="1000" dirty="0">
                <a:solidFill>
                  <a:schemeClr val="tx1"/>
                </a:solidFill>
                <a:latin typeface="Century Gothic" panose="020B0502020202020204" pitchFamily="34" charset="0"/>
                <a:ea typeface="Twentieth Century"/>
                <a:cs typeface="Twentieth Century"/>
                <a:sym typeface="Twentieth Century"/>
              </a:rPr>
              <a:t> of present stage</a:t>
            </a:r>
          </a:p>
          <a:p>
            <a:pPr lvl="0"/>
            <a:r>
              <a:rPr lang="en-US" sz="1000" dirty="0">
                <a:solidFill>
                  <a:schemeClr val="tx1"/>
                </a:solidFill>
                <a:latin typeface="Century Gothic" panose="020B0502020202020204" pitchFamily="34" charset="0"/>
                <a:ea typeface="Twentieth Century"/>
                <a:cs typeface="Twentieth Century"/>
                <a:sym typeface="Twentieth Century"/>
              </a:rPr>
              <a:t>PC3 -</a:t>
            </a:r>
            <a:r>
              <a:rPr lang="en-US" sz="1000" dirty="0" err="1">
                <a:solidFill>
                  <a:schemeClr val="tx1"/>
                </a:solidFill>
                <a:latin typeface="Century Gothic" panose="020B0502020202020204" pitchFamily="34" charset="0"/>
                <a:ea typeface="Twentieth Century"/>
                <a:cs typeface="Twentieth Century"/>
                <a:sym typeface="Twentieth Century"/>
              </a:rPr>
              <a:t>sd</a:t>
            </a:r>
            <a:r>
              <a:rPr lang="en-US" sz="1000" dirty="0">
                <a:solidFill>
                  <a:schemeClr val="tx1"/>
                </a:solidFill>
                <a:latin typeface="Century Gothic" panose="020B0502020202020204" pitchFamily="34" charset="0"/>
                <a:ea typeface="Twentieth Century"/>
                <a:cs typeface="Twentieth Century"/>
                <a:sym typeface="Twentieth Century"/>
              </a:rPr>
              <a:t> of previous month downriver  </a:t>
            </a:r>
          </a:p>
          <a:p>
            <a:pPr marL="0" lvl="0" indent="0" algn="l" rtl="0">
              <a:spcBef>
                <a:spcPts val="0"/>
              </a:spcBef>
              <a:spcAft>
                <a:spcPts val="0"/>
              </a:spcAft>
              <a:buNone/>
            </a:pPr>
            <a:r>
              <a:rPr lang="en" sz="1000" dirty="0">
                <a:solidFill>
                  <a:schemeClr val="tx1"/>
                </a:solidFill>
                <a:latin typeface="Century Gothic" panose="020B0502020202020204" pitchFamily="34" charset="0"/>
              </a:rPr>
              <a:t> </a:t>
            </a:r>
            <a:endParaRPr sz="1000" dirty="0">
              <a:solidFill>
                <a:schemeClr val="tx1"/>
              </a:solidFill>
              <a:latin typeface="Century Gothic" panose="020B0502020202020204" pitchFamily="34" charset="0"/>
            </a:endParaRPr>
          </a:p>
          <a:p>
            <a:pPr marL="0" lvl="0" indent="0" algn="l" rtl="0">
              <a:spcBef>
                <a:spcPts val="0"/>
              </a:spcBef>
              <a:spcAft>
                <a:spcPts val="0"/>
              </a:spcAft>
              <a:buNone/>
            </a:pPr>
            <a:r>
              <a:rPr lang="en" sz="1000" dirty="0">
                <a:solidFill>
                  <a:schemeClr val="tx1"/>
                </a:solidFill>
                <a:latin typeface="Century Gothic" panose="020B0502020202020204" pitchFamily="34" charset="0"/>
              </a:rPr>
              <a:t>Best model has PC1 &amp; PC3</a:t>
            </a:r>
            <a:endParaRPr sz="1000" dirty="0">
              <a:solidFill>
                <a:schemeClr val="tx1"/>
              </a:solidFill>
              <a:latin typeface="Century Gothic" panose="020B0502020202020204" pitchFamily="34" charset="0"/>
            </a:endParaRPr>
          </a:p>
        </p:txBody>
      </p:sp>
      <p:sp>
        <p:nvSpPr>
          <p:cNvPr id="4" name="Title 1"/>
          <p:cNvSpPr txBox="1">
            <a:spLocks/>
          </p:cNvSpPr>
          <p:nvPr/>
        </p:nvSpPr>
        <p:spPr>
          <a:xfrm>
            <a:off x="78870" y="212237"/>
            <a:ext cx="4276041" cy="2732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000" b="1" dirty="0">
                <a:latin typeface="Century Gothic" panose="020B0502020202020204" pitchFamily="34" charset="0"/>
              </a:rPr>
              <a:t>Appendix 2. PCA results </a:t>
            </a:r>
            <a:endParaRPr lang="en-US" sz="2000" dirty="0">
              <a:latin typeface="Century Gothic" panose="020B0502020202020204" pitchFamily="34" charset="0"/>
            </a:endParaRPr>
          </a:p>
        </p:txBody>
      </p:sp>
      <p:pic>
        <p:nvPicPr>
          <p:cNvPr id="3" name="Picture 2"/>
          <p:cNvPicPr>
            <a:picLocks noChangeAspect="1"/>
          </p:cNvPicPr>
          <p:nvPr/>
        </p:nvPicPr>
        <p:blipFill rotWithShape="1">
          <a:blip r:embed="rId4"/>
          <a:srcRect r="20341" b="47943"/>
          <a:stretch/>
        </p:blipFill>
        <p:spPr>
          <a:xfrm>
            <a:off x="4505830" y="3545186"/>
            <a:ext cx="4260494" cy="833236"/>
          </a:xfrm>
          <a:prstGeom prst="rect">
            <a:avLst/>
          </a:prstGeom>
        </p:spPr>
      </p:pic>
      <p:sp>
        <p:nvSpPr>
          <p:cNvPr id="5" name="Oval 4"/>
          <p:cNvSpPr/>
          <p:nvPr/>
        </p:nvSpPr>
        <p:spPr>
          <a:xfrm>
            <a:off x="2117912" y="1163171"/>
            <a:ext cx="564776" cy="658905"/>
          </a:xfrm>
          <a:prstGeom prst="ellipse">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720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2816" y="0"/>
            <a:ext cx="4715371" cy="2830978"/>
          </a:xfrm>
          <a:prstGeom prst="rect">
            <a:avLst/>
          </a:prstGeom>
        </p:spPr>
      </p:pic>
      <p:pic>
        <p:nvPicPr>
          <p:cNvPr id="6" name="Picture 5"/>
          <p:cNvPicPr>
            <a:picLocks noChangeAspect="1"/>
          </p:cNvPicPr>
          <p:nvPr/>
        </p:nvPicPr>
        <p:blipFill rotWithShape="1">
          <a:blip r:embed="rId4"/>
          <a:srcRect l="-1" t="19336" r="10055" b="-1"/>
          <a:stretch/>
        </p:blipFill>
        <p:spPr>
          <a:xfrm>
            <a:off x="142816" y="2850776"/>
            <a:ext cx="4249890" cy="2288215"/>
          </a:xfrm>
          <a:prstGeom prst="rect">
            <a:avLst/>
          </a:prstGeom>
        </p:spPr>
      </p:pic>
      <p:sp>
        <p:nvSpPr>
          <p:cNvPr id="7" name="Rectangle 6"/>
          <p:cNvSpPr/>
          <p:nvPr/>
        </p:nvSpPr>
        <p:spPr>
          <a:xfrm>
            <a:off x="586333" y="2850776"/>
            <a:ext cx="483456" cy="1894542"/>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13306" y="2850776"/>
            <a:ext cx="483456" cy="1894542"/>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40279" y="2850776"/>
            <a:ext cx="483456" cy="1894542"/>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16492" y="2850776"/>
            <a:ext cx="483456" cy="1894542"/>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329269" y="2861755"/>
            <a:ext cx="700361" cy="307777"/>
          </a:xfrm>
          <a:prstGeom prst="rect">
            <a:avLst/>
          </a:prstGeom>
          <a:noFill/>
        </p:spPr>
        <p:txBody>
          <a:bodyPr wrap="square" rtlCol="0">
            <a:spAutoFit/>
          </a:bodyPr>
          <a:lstStyle/>
          <a:p>
            <a:pPr algn="ctr"/>
            <a:r>
              <a:rPr lang="en-US" sz="700" dirty="0"/>
              <a:t>2015 drought</a:t>
            </a:r>
          </a:p>
        </p:txBody>
      </p:sp>
      <p:sp>
        <p:nvSpPr>
          <p:cNvPr id="15" name="TextBox 14"/>
          <p:cNvSpPr txBox="1"/>
          <p:nvPr/>
        </p:nvSpPr>
        <p:spPr>
          <a:xfrm>
            <a:off x="3269656" y="2850776"/>
            <a:ext cx="859536" cy="246221"/>
          </a:xfrm>
          <a:prstGeom prst="rect">
            <a:avLst/>
          </a:prstGeom>
          <a:noFill/>
        </p:spPr>
        <p:txBody>
          <a:bodyPr wrap="square" rtlCol="0">
            <a:spAutoFit/>
          </a:bodyPr>
          <a:lstStyle/>
          <a:p>
            <a:pPr algn="ctr"/>
            <a:r>
              <a:rPr lang="en-US" sz="1000" dirty="0"/>
              <a:t>Irma</a:t>
            </a:r>
          </a:p>
        </p:txBody>
      </p:sp>
      <p:sp>
        <p:nvSpPr>
          <p:cNvPr id="16" name="TextBox 15"/>
          <p:cNvSpPr txBox="1"/>
          <p:nvPr/>
        </p:nvSpPr>
        <p:spPr>
          <a:xfrm>
            <a:off x="446595" y="2830978"/>
            <a:ext cx="623194" cy="307777"/>
          </a:xfrm>
          <a:prstGeom prst="rect">
            <a:avLst/>
          </a:prstGeom>
          <a:noFill/>
        </p:spPr>
        <p:txBody>
          <a:bodyPr wrap="square" rtlCol="0">
            <a:spAutoFit/>
          </a:bodyPr>
          <a:lstStyle/>
          <a:p>
            <a:pPr algn="ctr"/>
            <a:r>
              <a:rPr lang="en-US" sz="700" dirty="0"/>
              <a:t>2011 drought</a:t>
            </a:r>
          </a:p>
        </p:txBody>
      </p:sp>
      <p:cxnSp>
        <p:nvCxnSpPr>
          <p:cNvPr id="17" name="Straight Connector 16"/>
          <p:cNvCxnSpPr/>
          <p:nvPr/>
        </p:nvCxnSpPr>
        <p:spPr>
          <a:xfrm>
            <a:off x="1069789" y="2850776"/>
            <a:ext cx="0" cy="189454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5"/>
          <a:srcRect l="1" t="6812" r="-441" b="13656"/>
          <a:stretch/>
        </p:blipFill>
        <p:spPr>
          <a:xfrm>
            <a:off x="-5508141" y="22404"/>
            <a:ext cx="3882541" cy="2167466"/>
          </a:xfrm>
          <a:prstGeom prst="rect">
            <a:avLst/>
          </a:prstGeom>
        </p:spPr>
      </p:pic>
      <p:pic>
        <p:nvPicPr>
          <p:cNvPr id="21" name="Picture 20"/>
          <p:cNvPicPr>
            <a:picLocks noChangeAspect="1"/>
          </p:cNvPicPr>
          <p:nvPr/>
        </p:nvPicPr>
        <p:blipFill>
          <a:blip r:embed="rId6"/>
          <a:stretch>
            <a:fillRect/>
          </a:stretch>
        </p:blipFill>
        <p:spPr>
          <a:xfrm>
            <a:off x="4906642" y="359179"/>
            <a:ext cx="3775501" cy="2266706"/>
          </a:xfrm>
          <a:prstGeom prst="rect">
            <a:avLst/>
          </a:prstGeom>
        </p:spPr>
      </p:pic>
      <p:sp>
        <p:nvSpPr>
          <p:cNvPr id="23" name="Rectangle 22"/>
          <p:cNvSpPr/>
          <p:nvPr/>
        </p:nvSpPr>
        <p:spPr>
          <a:xfrm>
            <a:off x="5137183" y="2384604"/>
            <a:ext cx="3314418" cy="240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261337" y="2648270"/>
            <a:ext cx="1187450" cy="261610"/>
          </a:xfrm>
          <a:prstGeom prst="rect">
            <a:avLst/>
          </a:prstGeom>
          <a:solidFill>
            <a:schemeClr val="bg1"/>
          </a:solidFill>
        </p:spPr>
        <p:txBody>
          <a:bodyPr wrap="square" rtlCol="0">
            <a:spAutoFit/>
          </a:bodyPr>
          <a:lstStyle/>
          <a:p>
            <a:r>
              <a:rPr lang="en-US" sz="1050" dirty="0"/>
              <a:t>2018-2019</a:t>
            </a:r>
          </a:p>
        </p:txBody>
      </p:sp>
      <p:sp>
        <p:nvSpPr>
          <p:cNvPr id="24" name="TextBox 23"/>
          <p:cNvSpPr txBox="1"/>
          <p:nvPr/>
        </p:nvSpPr>
        <p:spPr>
          <a:xfrm>
            <a:off x="2907487" y="2860916"/>
            <a:ext cx="507800" cy="307777"/>
          </a:xfrm>
          <a:prstGeom prst="rect">
            <a:avLst/>
          </a:prstGeom>
          <a:noFill/>
        </p:spPr>
        <p:txBody>
          <a:bodyPr wrap="square" rtlCol="0">
            <a:spAutoFit/>
          </a:bodyPr>
          <a:lstStyle/>
          <a:p>
            <a:pPr algn="ctr"/>
            <a:r>
              <a:rPr lang="en-US" sz="700" dirty="0"/>
              <a:t>2016 El Nino</a:t>
            </a:r>
          </a:p>
        </p:txBody>
      </p:sp>
      <p:sp>
        <p:nvSpPr>
          <p:cNvPr id="25" name="TextBox 24"/>
          <p:cNvSpPr txBox="1"/>
          <p:nvPr/>
        </p:nvSpPr>
        <p:spPr>
          <a:xfrm>
            <a:off x="3187248" y="3096997"/>
            <a:ext cx="623194" cy="307777"/>
          </a:xfrm>
          <a:prstGeom prst="rect">
            <a:avLst/>
          </a:prstGeom>
          <a:noFill/>
        </p:spPr>
        <p:txBody>
          <a:bodyPr wrap="square" rtlCol="0">
            <a:spAutoFit/>
          </a:bodyPr>
          <a:lstStyle/>
          <a:p>
            <a:pPr algn="ctr"/>
            <a:r>
              <a:rPr lang="en-US" sz="700" dirty="0"/>
              <a:t>2017 droughty?</a:t>
            </a:r>
          </a:p>
        </p:txBody>
      </p:sp>
      <p:sp>
        <p:nvSpPr>
          <p:cNvPr id="26" name="TextBox 25"/>
          <p:cNvSpPr txBox="1"/>
          <p:nvPr/>
        </p:nvSpPr>
        <p:spPr>
          <a:xfrm>
            <a:off x="5191547" y="2384604"/>
            <a:ext cx="673100" cy="261610"/>
          </a:xfrm>
          <a:prstGeom prst="rect">
            <a:avLst/>
          </a:prstGeom>
          <a:noFill/>
        </p:spPr>
        <p:txBody>
          <a:bodyPr wrap="square" rtlCol="0">
            <a:spAutoFit/>
          </a:bodyPr>
          <a:lstStyle/>
          <a:p>
            <a:r>
              <a:rPr lang="en-US" sz="1050" dirty="0"/>
              <a:t>Jan</a:t>
            </a:r>
          </a:p>
        </p:txBody>
      </p:sp>
      <p:sp>
        <p:nvSpPr>
          <p:cNvPr id="27" name="TextBox 26"/>
          <p:cNvSpPr txBox="1"/>
          <p:nvPr/>
        </p:nvSpPr>
        <p:spPr>
          <a:xfrm>
            <a:off x="7976846" y="2384604"/>
            <a:ext cx="673100" cy="261610"/>
          </a:xfrm>
          <a:prstGeom prst="rect">
            <a:avLst/>
          </a:prstGeom>
          <a:noFill/>
        </p:spPr>
        <p:txBody>
          <a:bodyPr wrap="square" rtlCol="0">
            <a:spAutoFit/>
          </a:bodyPr>
          <a:lstStyle/>
          <a:p>
            <a:r>
              <a:rPr lang="en-US" sz="1050" dirty="0"/>
              <a:t>Dec</a:t>
            </a:r>
          </a:p>
        </p:txBody>
      </p:sp>
      <p:sp>
        <p:nvSpPr>
          <p:cNvPr id="28" name="Title 1"/>
          <p:cNvSpPr txBox="1">
            <a:spLocks/>
          </p:cNvSpPr>
          <p:nvPr/>
        </p:nvSpPr>
        <p:spPr>
          <a:xfrm>
            <a:off x="16248" y="0"/>
            <a:ext cx="2907487" cy="50691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000" b="1" dirty="0">
                <a:latin typeface="Century Gothic" panose="020B0502020202020204" pitchFamily="34" charset="0"/>
              </a:rPr>
              <a:t>Results Appendix 3</a:t>
            </a:r>
          </a:p>
        </p:txBody>
      </p:sp>
    </p:spTree>
    <p:extLst>
      <p:ext uri="{BB962C8B-B14F-4D97-AF65-F5344CB8AC3E}">
        <p14:creationId xmlns:p14="http://schemas.microsoft.com/office/powerpoint/2010/main" val="2719809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43"/>
          <p:cNvPicPr preferRelativeResize="0"/>
          <p:nvPr/>
        </p:nvPicPr>
        <p:blipFill rotWithShape="1">
          <a:blip r:embed="rId3">
            <a:alphaModFix/>
          </a:blip>
          <a:srcRect l="24082" t="-416"/>
          <a:stretch/>
        </p:blipFill>
        <p:spPr>
          <a:xfrm>
            <a:off x="221279" y="928775"/>
            <a:ext cx="3977290" cy="4368336"/>
          </a:xfrm>
          <a:prstGeom prst="rect">
            <a:avLst/>
          </a:prstGeom>
          <a:noFill/>
          <a:ln>
            <a:noFill/>
          </a:ln>
        </p:spPr>
      </p:pic>
      <p:sp>
        <p:nvSpPr>
          <p:cNvPr id="213" name="Google Shape;213;p43"/>
          <p:cNvSpPr txBox="1"/>
          <p:nvPr/>
        </p:nvSpPr>
        <p:spPr>
          <a:xfrm>
            <a:off x="4273604" y="2095232"/>
            <a:ext cx="4875864" cy="3318009"/>
          </a:xfrm>
          <a:prstGeom prst="rect">
            <a:avLst/>
          </a:prstGeom>
          <a:solidFill>
            <a:srgbClr val="D9D9D9"/>
          </a:solidFill>
          <a:ln>
            <a:noFill/>
          </a:ln>
        </p:spPr>
        <p:txBody>
          <a:bodyPr spcFirstLastPara="1" wrap="square" lIns="91425" tIns="91425" rIns="91425" bIns="91425" anchor="t" anchorCtr="0">
            <a:noAutofit/>
          </a:bodyPr>
          <a:lstStyle/>
          <a:p>
            <a:r>
              <a:rPr lang="en-US" sz="1200" b="1" dirty="0">
                <a:latin typeface="Century Gothic" panose="020B0502020202020204" pitchFamily="34" charset="0"/>
                <a:ea typeface="Twentieth Century"/>
                <a:cs typeface="Twentieth Century"/>
                <a:sym typeface="Twentieth Century"/>
              </a:rPr>
              <a:t>Is interspecific variation in space use related to hydrological conditions?</a:t>
            </a:r>
          </a:p>
          <a:p>
            <a:pPr marL="0" lvl="0" indent="0" algn="l" rtl="0">
              <a:spcBef>
                <a:spcPts val="0"/>
              </a:spcBef>
              <a:spcAft>
                <a:spcPts val="0"/>
              </a:spcAft>
              <a:buNone/>
            </a:pPr>
            <a:endParaRPr lang="en" sz="200" dirty="0">
              <a:latin typeface="Century Gothic" panose="020B0502020202020204" pitchFamily="34" charset="0"/>
            </a:endParaRPr>
          </a:p>
          <a:p>
            <a:pPr marL="0" lvl="0" indent="0" algn="l" rtl="0">
              <a:spcBef>
                <a:spcPts val="0"/>
              </a:spcBef>
              <a:spcAft>
                <a:spcPts val="0"/>
              </a:spcAft>
              <a:buNone/>
            </a:pPr>
            <a:r>
              <a:rPr lang="en" sz="1200" dirty="0">
                <a:solidFill>
                  <a:schemeClr val="bg1">
                    <a:lumMod val="85000"/>
                  </a:schemeClr>
                </a:solidFill>
                <a:latin typeface="Century Gothic" panose="020B0502020202020204" pitchFamily="34" charset="0"/>
              </a:rPr>
              <a:t>Yes! Individual variation in space use is most strongly affected by </a:t>
            </a:r>
            <a:r>
              <a:rPr lang="en" sz="1200" b="1" dirty="0">
                <a:solidFill>
                  <a:schemeClr val="bg1">
                    <a:lumMod val="85000"/>
                  </a:schemeClr>
                </a:solidFill>
                <a:latin typeface="Century Gothic" panose="020B0502020202020204" pitchFamily="34" charset="0"/>
              </a:rPr>
              <a:t>dry season stage </a:t>
            </a:r>
          </a:p>
          <a:p>
            <a:pPr marL="0" lvl="0" indent="0" algn="l" rtl="0">
              <a:spcBef>
                <a:spcPts val="0"/>
              </a:spcBef>
              <a:spcAft>
                <a:spcPts val="0"/>
              </a:spcAft>
              <a:buNone/>
            </a:pPr>
            <a:r>
              <a:rPr lang="en" sz="1200" dirty="0">
                <a:solidFill>
                  <a:schemeClr val="bg1">
                    <a:lumMod val="85000"/>
                  </a:schemeClr>
                </a:solidFill>
                <a:latin typeface="Century Gothic" panose="020B0502020202020204" pitchFamily="34" charset="0"/>
              </a:rPr>
              <a:t>Relationship is </a:t>
            </a:r>
            <a:r>
              <a:rPr lang="en" sz="1200" b="1" dirty="0">
                <a:solidFill>
                  <a:schemeClr val="bg1">
                    <a:lumMod val="85000"/>
                  </a:schemeClr>
                </a:solidFill>
                <a:latin typeface="Century Gothic" panose="020B0502020202020204" pitchFamily="34" charset="0"/>
              </a:rPr>
              <a:t>positive</a:t>
            </a:r>
            <a:r>
              <a:rPr lang="en" sz="1200" dirty="0">
                <a:solidFill>
                  <a:schemeClr val="bg1">
                    <a:lumMod val="85000"/>
                  </a:schemeClr>
                </a:solidFill>
                <a:latin typeface="Century Gothic" panose="020B0502020202020204" pitchFamily="34" charset="0"/>
              </a:rPr>
              <a:t>: </a:t>
            </a:r>
            <a:r>
              <a:rPr lang="en" sz="1200" b="1" dirty="0">
                <a:solidFill>
                  <a:schemeClr val="bg1">
                    <a:lumMod val="85000"/>
                  </a:schemeClr>
                </a:solidFill>
                <a:latin typeface="Century Gothic" panose="020B0502020202020204" pitchFamily="34" charset="0"/>
              </a:rPr>
              <a:t>as stage increases in dry season, space use becomes more variable</a:t>
            </a:r>
            <a:r>
              <a:rPr lang="en" sz="1200" dirty="0">
                <a:solidFill>
                  <a:schemeClr val="bg1">
                    <a:lumMod val="85000"/>
                  </a:schemeClr>
                </a:solidFill>
                <a:latin typeface="Century Gothic" panose="020B0502020202020204" pitchFamily="34" charset="0"/>
              </a:rPr>
              <a:t> = animals use different zones. At </a:t>
            </a:r>
            <a:r>
              <a:rPr lang="en" sz="1200" b="1" dirty="0">
                <a:solidFill>
                  <a:schemeClr val="bg1">
                    <a:lumMod val="85000"/>
                  </a:schemeClr>
                </a:solidFill>
                <a:latin typeface="Century Gothic" panose="020B0502020202020204" pitchFamily="34" charset="0"/>
              </a:rPr>
              <a:t>low stage, space use is most similar</a:t>
            </a:r>
          </a:p>
          <a:p>
            <a:pPr marL="0" lvl="0" indent="0" algn="l" rtl="0">
              <a:spcBef>
                <a:spcPts val="0"/>
              </a:spcBef>
              <a:spcAft>
                <a:spcPts val="0"/>
              </a:spcAft>
              <a:buNone/>
            </a:pPr>
            <a:endParaRPr sz="1200" dirty="0">
              <a:solidFill>
                <a:schemeClr val="bg1">
                  <a:lumMod val="85000"/>
                </a:schemeClr>
              </a:solidFill>
              <a:latin typeface="Century Gothic" panose="020B0502020202020204" pitchFamily="34" charset="0"/>
            </a:endParaRPr>
          </a:p>
          <a:p>
            <a:pPr marL="0" lvl="0" indent="0" algn="l" rtl="0">
              <a:spcBef>
                <a:spcPts val="0"/>
              </a:spcBef>
              <a:spcAft>
                <a:spcPts val="0"/>
              </a:spcAft>
              <a:buNone/>
            </a:pPr>
            <a:r>
              <a:rPr lang="en" sz="1200" dirty="0">
                <a:solidFill>
                  <a:schemeClr val="bg1">
                    <a:lumMod val="85000"/>
                  </a:schemeClr>
                </a:solidFill>
                <a:latin typeface="Century Gothic" panose="020B0502020202020204" pitchFamily="34" charset="0"/>
              </a:rPr>
              <a:t>In </a:t>
            </a:r>
            <a:r>
              <a:rPr lang="en" sz="1200" b="1" dirty="0">
                <a:solidFill>
                  <a:schemeClr val="bg1">
                    <a:lumMod val="85000"/>
                  </a:schemeClr>
                </a:solidFill>
                <a:latin typeface="Century Gothic" panose="020B0502020202020204" pitchFamily="34" charset="0"/>
              </a:rPr>
              <a:t>wet season</a:t>
            </a:r>
            <a:r>
              <a:rPr lang="en" sz="1200" dirty="0">
                <a:solidFill>
                  <a:schemeClr val="bg1">
                    <a:lumMod val="85000"/>
                  </a:schemeClr>
                </a:solidFill>
                <a:latin typeface="Century Gothic" panose="020B0502020202020204" pitchFamily="34" charset="0"/>
              </a:rPr>
              <a:t>, </a:t>
            </a:r>
            <a:r>
              <a:rPr lang="en" sz="1200" b="1" dirty="0">
                <a:solidFill>
                  <a:schemeClr val="bg1">
                    <a:lumMod val="85000"/>
                  </a:schemeClr>
                </a:solidFill>
                <a:latin typeface="Century Gothic" panose="020B0502020202020204" pitchFamily="34" charset="0"/>
              </a:rPr>
              <a:t>space use varies less.</a:t>
            </a:r>
            <a:r>
              <a:rPr lang="en" sz="1200" dirty="0">
                <a:solidFill>
                  <a:schemeClr val="bg1">
                    <a:lumMod val="85000"/>
                  </a:schemeClr>
                </a:solidFill>
                <a:latin typeface="Century Gothic" panose="020B0502020202020204" pitchFamily="34" charset="0"/>
              </a:rPr>
              <a:t> E is also positively related to stage, but levels off – at lower stages, ind variation goes up with stage, but as stage increases space use remains the same.   </a:t>
            </a:r>
          </a:p>
          <a:p>
            <a:pPr marL="0" lvl="0" indent="0" algn="l" rtl="0">
              <a:spcBef>
                <a:spcPts val="0"/>
              </a:spcBef>
              <a:spcAft>
                <a:spcPts val="0"/>
              </a:spcAft>
              <a:buNone/>
            </a:pPr>
            <a:endParaRPr lang="en" sz="1200" dirty="0">
              <a:solidFill>
                <a:schemeClr val="bg1">
                  <a:lumMod val="85000"/>
                </a:schemeClr>
              </a:solidFill>
              <a:latin typeface="Century Gothic" panose="020B0502020202020204" pitchFamily="34" charset="0"/>
            </a:endParaRPr>
          </a:p>
          <a:p>
            <a:pPr marL="0" lvl="0" indent="0" algn="l" rtl="0">
              <a:spcBef>
                <a:spcPts val="0"/>
              </a:spcBef>
              <a:spcAft>
                <a:spcPts val="0"/>
              </a:spcAft>
              <a:buNone/>
            </a:pPr>
            <a:r>
              <a:rPr lang="en" sz="1200" dirty="0">
                <a:solidFill>
                  <a:schemeClr val="bg1">
                    <a:lumMod val="85000"/>
                  </a:schemeClr>
                </a:solidFill>
                <a:latin typeface="Century Gothic" panose="020B0502020202020204" pitchFamily="34" charset="0"/>
              </a:rPr>
              <a:t>Variance in stage is less important &amp; only affects dry season Es. Highest levels of ind variation (dispersion in space) at intermediate levels of variance (downriver)</a:t>
            </a:r>
            <a:endParaRPr sz="1200" dirty="0">
              <a:solidFill>
                <a:schemeClr val="bg1">
                  <a:lumMod val="85000"/>
                </a:schemeClr>
              </a:solidFill>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p:txBody>
      </p:sp>
      <p:sp>
        <p:nvSpPr>
          <p:cNvPr id="5" name="Title 1"/>
          <p:cNvSpPr txBox="1">
            <a:spLocks/>
          </p:cNvSpPr>
          <p:nvPr/>
        </p:nvSpPr>
        <p:spPr>
          <a:xfrm>
            <a:off x="0" y="-153773"/>
            <a:ext cx="2496607" cy="823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400" b="1" dirty="0">
                <a:latin typeface="Century Gothic" panose="020B0502020202020204" pitchFamily="34" charset="0"/>
              </a:rPr>
              <a:t>Results Fig 3 </a:t>
            </a:r>
          </a:p>
        </p:txBody>
      </p:sp>
      <p:sp>
        <p:nvSpPr>
          <p:cNvPr id="7" name="Google Shape;227;p45"/>
          <p:cNvSpPr txBox="1"/>
          <p:nvPr/>
        </p:nvSpPr>
        <p:spPr>
          <a:xfrm>
            <a:off x="9283134" y="928775"/>
            <a:ext cx="3277200" cy="3413700"/>
          </a:xfrm>
          <a:prstGeom prst="rect">
            <a:avLst/>
          </a:prstGeom>
          <a:solidFill>
            <a:schemeClr val="tx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PC1-PC3dry  almost linear</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Nonlinear for PC1 wet</a:t>
            </a: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Stage matters</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Particularly in dry season </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Higher range of response </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Low stage = similar space use</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High sstage = dissimlar space e </a:t>
            </a: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Stepwise relationship - </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Strongest relationship between to dry season PC1 stage </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Most of variaiblity in E is explained by PC1</a:t>
            </a: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Secondarily by wet stage </a:t>
            </a: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p:txBody>
      </p:sp>
      <p:pic>
        <p:nvPicPr>
          <p:cNvPr id="12" name="Picture 11"/>
          <p:cNvPicPr>
            <a:picLocks noChangeAspect="1"/>
          </p:cNvPicPr>
          <p:nvPr/>
        </p:nvPicPr>
        <p:blipFill>
          <a:blip r:embed="rId4"/>
          <a:stretch>
            <a:fillRect/>
          </a:stretch>
        </p:blipFill>
        <p:spPr>
          <a:xfrm>
            <a:off x="-8537" y="1225487"/>
            <a:ext cx="390065" cy="1261289"/>
          </a:xfrm>
          <a:prstGeom prst="rect">
            <a:avLst/>
          </a:prstGeom>
        </p:spPr>
      </p:pic>
      <p:pic>
        <p:nvPicPr>
          <p:cNvPr id="13" name="Picture 12"/>
          <p:cNvPicPr>
            <a:picLocks noChangeAspect="1"/>
          </p:cNvPicPr>
          <p:nvPr/>
        </p:nvPicPr>
        <p:blipFill>
          <a:blip r:embed="rId4"/>
          <a:stretch>
            <a:fillRect/>
          </a:stretch>
        </p:blipFill>
        <p:spPr>
          <a:xfrm>
            <a:off x="-11181" y="3449574"/>
            <a:ext cx="390065" cy="1261289"/>
          </a:xfrm>
          <a:prstGeom prst="rect">
            <a:avLst/>
          </a:prstGeom>
        </p:spPr>
      </p:pic>
    </p:spTree>
    <p:extLst>
      <p:ext uri="{BB962C8B-B14F-4D97-AF65-F5344CB8AC3E}">
        <p14:creationId xmlns:p14="http://schemas.microsoft.com/office/powerpoint/2010/main" val="1674070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43"/>
          <p:cNvPicPr preferRelativeResize="0"/>
          <p:nvPr/>
        </p:nvPicPr>
        <p:blipFill rotWithShape="1">
          <a:blip r:embed="rId3">
            <a:alphaModFix/>
          </a:blip>
          <a:srcRect l="24082" t="-416"/>
          <a:stretch/>
        </p:blipFill>
        <p:spPr>
          <a:xfrm>
            <a:off x="221279" y="928775"/>
            <a:ext cx="3977290" cy="4368336"/>
          </a:xfrm>
          <a:prstGeom prst="rect">
            <a:avLst/>
          </a:prstGeom>
          <a:noFill/>
          <a:ln>
            <a:noFill/>
          </a:ln>
        </p:spPr>
      </p:pic>
      <p:sp>
        <p:nvSpPr>
          <p:cNvPr id="213" name="Google Shape;213;p43"/>
          <p:cNvSpPr txBox="1"/>
          <p:nvPr/>
        </p:nvSpPr>
        <p:spPr>
          <a:xfrm>
            <a:off x="4273604" y="2095232"/>
            <a:ext cx="4875864" cy="3318009"/>
          </a:xfrm>
          <a:prstGeom prst="rect">
            <a:avLst/>
          </a:prstGeom>
          <a:solidFill>
            <a:srgbClr val="D9D9D9"/>
          </a:solidFill>
          <a:ln>
            <a:noFill/>
          </a:ln>
        </p:spPr>
        <p:txBody>
          <a:bodyPr spcFirstLastPara="1" wrap="square" lIns="91425" tIns="91425" rIns="91425" bIns="91425" anchor="t" anchorCtr="0">
            <a:noAutofit/>
          </a:bodyPr>
          <a:lstStyle/>
          <a:p>
            <a:r>
              <a:rPr lang="en-US" sz="1200" b="1" dirty="0">
                <a:latin typeface="Century Gothic" panose="020B0502020202020204" pitchFamily="34" charset="0"/>
                <a:ea typeface="Twentieth Century"/>
                <a:cs typeface="Twentieth Century"/>
                <a:sym typeface="Twentieth Century"/>
              </a:rPr>
              <a:t>Is interspecific variation in space use related to hydrological conditions?</a:t>
            </a:r>
          </a:p>
          <a:p>
            <a:pPr marL="0" lvl="0" indent="0" algn="l" rtl="0">
              <a:spcBef>
                <a:spcPts val="0"/>
              </a:spcBef>
              <a:spcAft>
                <a:spcPts val="0"/>
              </a:spcAft>
              <a:buNone/>
            </a:pPr>
            <a:endParaRPr lang="en" sz="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Yes! Individual variation in space use is most strongly affected by </a:t>
            </a:r>
            <a:r>
              <a:rPr lang="en" sz="1200" b="1" dirty="0">
                <a:latin typeface="Century Gothic" panose="020B0502020202020204" pitchFamily="34" charset="0"/>
              </a:rPr>
              <a:t>dry season stage </a:t>
            </a:r>
          </a:p>
          <a:p>
            <a:pPr marL="0" lvl="0" indent="0" algn="l" rtl="0">
              <a:spcBef>
                <a:spcPts val="0"/>
              </a:spcBef>
              <a:spcAft>
                <a:spcPts val="0"/>
              </a:spcAft>
              <a:buNone/>
            </a:pPr>
            <a:r>
              <a:rPr lang="en" sz="1200" dirty="0">
                <a:latin typeface="Century Gothic" panose="020B0502020202020204" pitchFamily="34" charset="0"/>
              </a:rPr>
              <a:t>Relationship is </a:t>
            </a:r>
            <a:r>
              <a:rPr lang="en" sz="1200" b="1" dirty="0">
                <a:latin typeface="Century Gothic" panose="020B0502020202020204" pitchFamily="34" charset="0"/>
              </a:rPr>
              <a:t>positive</a:t>
            </a:r>
            <a:r>
              <a:rPr lang="en" sz="1200" dirty="0">
                <a:latin typeface="Century Gothic" panose="020B0502020202020204" pitchFamily="34" charset="0"/>
              </a:rPr>
              <a:t>: </a:t>
            </a:r>
            <a:r>
              <a:rPr lang="en" sz="1200" b="1" dirty="0">
                <a:latin typeface="Century Gothic" panose="020B0502020202020204" pitchFamily="34" charset="0"/>
              </a:rPr>
              <a:t>as stage increases in dry season, space use becomes more variable</a:t>
            </a:r>
            <a:r>
              <a:rPr lang="en" sz="1200" dirty="0">
                <a:latin typeface="Century Gothic" panose="020B0502020202020204" pitchFamily="34" charset="0"/>
              </a:rPr>
              <a:t> = animals use different zones. At </a:t>
            </a:r>
            <a:r>
              <a:rPr lang="en" sz="1200" b="1" dirty="0">
                <a:latin typeface="Century Gothic" panose="020B0502020202020204" pitchFamily="34" charset="0"/>
              </a:rPr>
              <a:t>low stage, space use is most similar</a:t>
            </a: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In </a:t>
            </a:r>
            <a:r>
              <a:rPr lang="en" sz="1200" b="1" dirty="0">
                <a:latin typeface="Century Gothic" panose="020B0502020202020204" pitchFamily="34" charset="0"/>
              </a:rPr>
              <a:t>wet season</a:t>
            </a:r>
            <a:r>
              <a:rPr lang="en" sz="1200" dirty="0">
                <a:latin typeface="Century Gothic" panose="020B0502020202020204" pitchFamily="34" charset="0"/>
              </a:rPr>
              <a:t>, </a:t>
            </a:r>
            <a:r>
              <a:rPr lang="en" sz="1200" b="1" dirty="0">
                <a:latin typeface="Century Gothic" panose="020B0502020202020204" pitchFamily="34" charset="0"/>
              </a:rPr>
              <a:t>space use varies less.</a:t>
            </a:r>
            <a:r>
              <a:rPr lang="en" sz="1200" dirty="0">
                <a:latin typeface="Century Gothic" panose="020B0502020202020204" pitchFamily="34" charset="0"/>
              </a:rPr>
              <a:t> E is also positively related to stage, but levels off – at lower stages, ind variation goes up with stage, but as stage increases space use remains the same.   </a:t>
            </a:r>
          </a:p>
          <a:p>
            <a:pPr marL="0" lvl="0" indent="0" algn="l" rtl="0">
              <a:spcBef>
                <a:spcPts val="0"/>
              </a:spcBef>
              <a:spcAft>
                <a:spcPts val="0"/>
              </a:spcAft>
              <a:buNone/>
            </a:pPr>
            <a:endParaRPr lang="en"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Variance in stage is less important &amp; only affects dry season Es. Highest levels of ind variation (dispersion in space) at intermediate levels of variance (downriver)</a:t>
            </a: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p:txBody>
      </p:sp>
      <p:sp>
        <p:nvSpPr>
          <p:cNvPr id="5" name="Title 1"/>
          <p:cNvSpPr txBox="1">
            <a:spLocks/>
          </p:cNvSpPr>
          <p:nvPr/>
        </p:nvSpPr>
        <p:spPr>
          <a:xfrm>
            <a:off x="0" y="-153773"/>
            <a:ext cx="2496607" cy="823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400" b="1" dirty="0">
                <a:latin typeface="Century Gothic" panose="020B0502020202020204" pitchFamily="34" charset="0"/>
              </a:rPr>
              <a:t>Results Fig 3 </a:t>
            </a:r>
          </a:p>
        </p:txBody>
      </p:sp>
      <p:pic>
        <p:nvPicPr>
          <p:cNvPr id="6" name="Google Shape;226;p45"/>
          <p:cNvPicPr preferRelativeResize="0"/>
          <p:nvPr/>
        </p:nvPicPr>
        <p:blipFill>
          <a:blip r:embed="rId4">
            <a:alphaModFix/>
          </a:blip>
          <a:stretch>
            <a:fillRect/>
          </a:stretch>
        </p:blipFill>
        <p:spPr>
          <a:xfrm>
            <a:off x="5086278" y="72218"/>
            <a:ext cx="3232606" cy="2013623"/>
          </a:xfrm>
          <a:prstGeom prst="rect">
            <a:avLst/>
          </a:prstGeom>
          <a:noFill/>
          <a:ln>
            <a:noFill/>
          </a:ln>
        </p:spPr>
      </p:pic>
      <p:sp>
        <p:nvSpPr>
          <p:cNvPr id="7" name="Google Shape;227;p45"/>
          <p:cNvSpPr txBox="1"/>
          <p:nvPr/>
        </p:nvSpPr>
        <p:spPr>
          <a:xfrm>
            <a:off x="9224503" y="0"/>
            <a:ext cx="2146230" cy="4521200"/>
          </a:xfrm>
          <a:prstGeom prst="rect">
            <a:avLst/>
          </a:prstGeom>
          <a:solidFill>
            <a:schemeClr val="tx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PC1-PC3dry  almost linear</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Nonlinear for PC1 wet</a:t>
            </a: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Stage matters</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Particularly in dry season </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Higher range of response </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Low stage = similar space use</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High sstage = dissimlar space e </a:t>
            </a: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Stepwise relationship - </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Strongest relationship between to dry season PC1 stage </a:t>
            </a: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Most of variaiblity in E is explained by PC1</a:t>
            </a: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a:p>
            <a:pPr marL="0" lvl="0" indent="0" algn="l" rtl="0">
              <a:spcBef>
                <a:spcPts val="0"/>
              </a:spcBef>
              <a:spcAft>
                <a:spcPts val="0"/>
              </a:spcAft>
              <a:buNone/>
            </a:pPr>
            <a:r>
              <a:rPr lang="en" sz="1200" dirty="0">
                <a:latin typeface="Century Gothic" panose="020B0502020202020204" pitchFamily="34" charset="0"/>
              </a:rPr>
              <a:t>Secondarily by wet stage </a:t>
            </a:r>
            <a:endParaRPr sz="1200" dirty="0">
              <a:latin typeface="Century Gothic" panose="020B0502020202020204" pitchFamily="34" charset="0"/>
            </a:endParaRPr>
          </a:p>
          <a:p>
            <a:pPr marL="0" lvl="0" indent="0" algn="l" rtl="0">
              <a:spcBef>
                <a:spcPts val="0"/>
              </a:spcBef>
              <a:spcAft>
                <a:spcPts val="0"/>
              </a:spcAft>
              <a:buNone/>
            </a:pPr>
            <a:endParaRPr sz="1200" dirty="0">
              <a:latin typeface="Century Gothic" panose="020B0502020202020204" pitchFamily="34" charset="0"/>
            </a:endParaRPr>
          </a:p>
        </p:txBody>
      </p:sp>
      <p:pic>
        <p:nvPicPr>
          <p:cNvPr id="12" name="Picture 11"/>
          <p:cNvPicPr>
            <a:picLocks noChangeAspect="1"/>
          </p:cNvPicPr>
          <p:nvPr/>
        </p:nvPicPr>
        <p:blipFill>
          <a:blip r:embed="rId5"/>
          <a:stretch>
            <a:fillRect/>
          </a:stretch>
        </p:blipFill>
        <p:spPr>
          <a:xfrm>
            <a:off x="-8537" y="1225487"/>
            <a:ext cx="390065" cy="1261289"/>
          </a:xfrm>
          <a:prstGeom prst="rect">
            <a:avLst/>
          </a:prstGeom>
        </p:spPr>
      </p:pic>
      <p:pic>
        <p:nvPicPr>
          <p:cNvPr id="13" name="Picture 12"/>
          <p:cNvPicPr>
            <a:picLocks noChangeAspect="1"/>
          </p:cNvPicPr>
          <p:nvPr/>
        </p:nvPicPr>
        <p:blipFill>
          <a:blip r:embed="rId5"/>
          <a:stretch>
            <a:fillRect/>
          </a:stretch>
        </p:blipFill>
        <p:spPr>
          <a:xfrm>
            <a:off x="-11181" y="3449574"/>
            <a:ext cx="390065" cy="1261289"/>
          </a:xfrm>
          <a:prstGeom prst="rect">
            <a:avLst/>
          </a:prstGeom>
        </p:spPr>
      </p:pic>
      <p:sp>
        <p:nvSpPr>
          <p:cNvPr id="2" name="TextBox 1"/>
          <p:cNvSpPr txBox="1"/>
          <p:nvPr/>
        </p:nvSpPr>
        <p:spPr>
          <a:xfrm>
            <a:off x="3735980" y="180332"/>
            <a:ext cx="1326766" cy="400110"/>
          </a:xfrm>
          <a:prstGeom prst="rect">
            <a:avLst/>
          </a:prstGeom>
          <a:noFill/>
        </p:spPr>
        <p:txBody>
          <a:bodyPr wrap="square" rtlCol="0">
            <a:spAutoFit/>
          </a:bodyPr>
          <a:lstStyle/>
          <a:p>
            <a:r>
              <a:rPr lang="en-US" sz="1000" dirty="0" err="1"/>
              <a:t>Edf</a:t>
            </a:r>
            <a:r>
              <a:rPr lang="en-US" sz="1000" dirty="0"/>
              <a:t> = 1 linear </a:t>
            </a:r>
          </a:p>
          <a:p>
            <a:r>
              <a:rPr lang="en-US" sz="1000" dirty="0" err="1"/>
              <a:t>Edf</a:t>
            </a:r>
            <a:r>
              <a:rPr lang="en-US" sz="1000" dirty="0"/>
              <a:t> &gt; 1 parabolic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4" name="Google Shape;234;p46"/>
          <p:cNvPicPr preferRelativeResize="0"/>
          <p:nvPr/>
        </p:nvPicPr>
        <p:blipFill rotWithShape="1">
          <a:blip r:embed="rId3">
            <a:alphaModFix/>
          </a:blip>
          <a:srcRect t="313" r="32319"/>
          <a:stretch/>
        </p:blipFill>
        <p:spPr>
          <a:xfrm>
            <a:off x="-95439" y="1391824"/>
            <a:ext cx="4251150" cy="3991650"/>
          </a:xfrm>
          <a:prstGeom prst="rect">
            <a:avLst/>
          </a:prstGeom>
          <a:noFill/>
          <a:ln>
            <a:noFill/>
          </a:ln>
        </p:spPr>
      </p:pic>
      <p:sp>
        <p:nvSpPr>
          <p:cNvPr id="235" name="Google Shape;235;p46"/>
          <p:cNvSpPr txBox="1"/>
          <p:nvPr/>
        </p:nvSpPr>
        <p:spPr>
          <a:xfrm>
            <a:off x="6228350" y="971050"/>
            <a:ext cx="2617200" cy="36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46"/>
          <p:cNvSpPr txBox="1"/>
          <p:nvPr/>
        </p:nvSpPr>
        <p:spPr>
          <a:xfrm>
            <a:off x="5993175" y="971050"/>
            <a:ext cx="2359200" cy="39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46"/>
          <p:cNvSpPr txBox="1"/>
          <p:nvPr/>
        </p:nvSpPr>
        <p:spPr>
          <a:xfrm>
            <a:off x="4129660" y="3387149"/>
            <a:ext cx="5014340" cy="1873450"/>
          </a:xfrm>
          <a:prstGeom prst="rect">
            <a:avLst/>
          </a:prstGeom>
          <a:solidFill>
            <a:srgbClr val="D9D9D9"/>
          </a:solidFill>
          <a:ln>
            <a:noFill/>
          </a:ln>
        </p:spPr>
        <p:txBody>
          <a:bodyPr spcFirstLastPara="1" wrap="square" lIns="91425" tIns="91425" rIns="91425" bIns="91425" anchor="t" anchorCtr="0">
            <a:noAutofit/>
          </a:bodyPr>
          <a:lstStyle/>
          <a:p>
            <a:r>
              <a:rPr lang="en-US" sz="1000" b="1" dirty="0">
                <a:latin typeface="Century Gothic" panose="020B0502020202020204" pitchFamily="34" charset="0"/>
                <a:ea typeface="Twentieth Century"/>
                <a:cs typeface="Twentieth Century"/>
                <a:sym typeface="Twentieth Century"/>
              </a:rPr>
              <a:t>3. What is the distributional pattern that results as a function of intraspecific variation?</a:t>
            </a:r>
          </a:p>
          <a:p>
            <a:pPr marL="0" lvl="0" indent="0" algn="l" rtl="0">
              <a:spcBef>
                <a:spcPts val="0"/>
              </a:spcBef>
              <a:spcAft>
                <a:spcPts val="0"/>
              </a:spcAft>
              <a:buNone/>
            </a:pPr>
            <a:r>
              <a:rPr lang="en" sz="1000" dirty="0">
                <a:latin typeface="Century Gothic" panose="020B0502020202020204" pitchFamily="34" charset="0"/>
              </a:rPr>
              <a:t>Proportion of days detected in each zone &amp; compared wet vs dry </a:t>
            </a:r>
          </a:p>
          <a:p>
            <a:pPr marL="0" lvl="0" indent="0" algn="l" rtl="0">
              <a:spcBef>
                <a:spcPts val="0"/>
              </a:spcBef>
              <a:spcAft>
                <a:spcPts val="0"/>
              </a:spcAft>
              <a:buNone/>
            </a:pPr>
            <a:endParaRPr lang="en" sz="1000" dirty="0">
              <a:latin typeface="Century Gothic" panose="020B0502020202020204" pitchFamily="34" charset="0"/>
            </a:endParaRPr>
          </a:p>
          <a:p>
            <a:pPr marL="0" lvl="0" indent="0" algn="l" rtl="0">
              <a:spcBef>
                <a:spcPts val="0"/>
              </a:spcBef>
              <a:spcAft>
                <a:spcPts val="0"/>
              </a:spcAft>
              <a:buNone/>
            </a:pPr>
            <a:r>
              <a:rPr lang="en" sz="1000" dirty="0">
                <a:latin typeface="Century Gothic" panose="020B0502020202020204" pitchFamily="34" charset="0"/>
              </a:rPr>
              <a:t>M</a:t>
            </a:r>
            <a:r>
              <a:rPr lang="en-US" sz="1000" dirty="0">
                <a:latin typeface="Century Gothic" panose="020B0502020202020204" pitchFamily="34" charset="0"/>
              </a:rPr>
              <a:t>o</a:t>
            </a:r>
            <a:r>
              <a:rPr lang="en" sz="1000" dirty="0">
                <a:latin typeface="Century Gothic" panose="020B0502020202020204" pitchFamily="34" charset="0"/>
              </a:rPr>
              <a:t>st space use is upstream in zones 1-2, but it changes between wet and dry </a:t>
            </a:r>
          </a:p>
          <a:p>
            <a:pPr marL="0" lvl="0" indent="0" algn="l" rtl="0">
              <a:spcBef>
                <a:spcPts val="0"/>
              </a:spcBef>
              <a:spcAft>
                <a:spcPts val="0"/>
              </a:spcAft>
              <a:buNone/>
            </a:pPr>
            <a:endParaRPr lang="en-US" sz="1000" dirty="0">
              <a:latin typeface="Century Gothic" panose="020B0502020202020204" pitchFamily="34" charset="0"/>
            </a:endParaRPr>
          </a:p>
          <a:p>
            <a:pPr marL="0" lvl="0" indent="0" algn="l" rtl="0">
              <a:spcBef>
                <a:spcPts val="0"/>
              </a:spcBef>
              <a:spcAft>
                <a:spcPts val="0"/>
              </a:spcAft>
              <a:buNone/>
            </a:pPr>
            <a:r>
              <a:rPr lang="en-US" sz="1000" dirty="0">
                <a:latin typeface="Century Gothic" panose="020B0502020202020204" pitchFamily="34" charset="0"/>
              </a:rPr>
              <a:t>For each season*month</a:t>
            </a:r>
            <a:endParaRPr sz="1000" dirty="0">
              <a:latin typeface="Century Gothic" panose="020B0502020202020204" pitchFamily="34" charset="0"/>
            </a:endParaRPr>
          </a:p>
          <a:p>
            <a:pPr marL="0" lvl="0" indent="0" algn="l" rtl="0">
              <a:spcBef>
                <a:spcPts val="0"/>
              </a:spcBef>
              <a:spcAft>
                <a:spcPts val="0"/>
              </a:spcAft>
              <a:buNone/>
            </a:pPr>
            <a:r>
              <a:rPr lang="en" sz="1000" dirty="0">
                <a:latin typeface="Century Gothic" panose="020B0502020202020204" pitchFamily="34" charset="0"/>
              </a:rPr>
              <a:t>P = unique # of days per zone/ total # days in detection record for each fish </a:t>
            </a:r>
            <a:endParaRPr lang="en-US" sz="1000" dirty="0">
              <a:latin typeface="Century Gothic" panose="020B0502020202020204" pitchFamily="34" charset="0"/>
            </a:endParaRPr>
          </a:p>
          <a:p>
            <a:pPr marL="0" lvl="0" indent="0" algn="l" rtl="0">
              <a:spcBef>
                <a:spcPts val="0"/>
              </a:spcBef>
              <a:spcAft>
                <a:spcPts val="0"/>
              </a:spcAft>
              <a:buNone/>
            </a:pPr>
            <a:r>
              <a:rPr lang="en-US" sz="1000" dirty="0">
                <a:latin typeface="Century Gothic" panose="020B0502020202020204" pitchFamily="34" charset="0"/>
              </a:rPr>
              <a:t>Averaged across all individuals</a:t>
            </a:r>
          </a:p>
          <a:p>
            <a:pPr marL="0" lvl="0" indent="0" algn="l" rtl="0">
              <a:spcBef>
                <a:spcPts val="0"/>
              </a:spcBef>
              <a:spcAft>
                <a:spcPts val="0"/>
              </a:spcAft>
              <a:buNone/>
            </a:pPr>
            <a:r>
              <a:rPr lang="en-US" sz="1000" dirty="0">
                <a:latin typeface="Century Gothic" panose="020B0502020202020204" pitchFamily="34" charset="0"/>
              </a:rPr>
              <a:t>Monthly P- averaged across all months in that season</a:t>
            </a:r>
            <a:endParaRPr sz="1000" dirty="0">
              <a:latin typeface="Century Gothic" panose="020B0502020202020204" pitchFamily="34" charset="0"/>
            </a:endParaRPr>
          </a:p>
          <a:p>
            <a:pPr marL="0" lvl="0" indent="0" algn="l" rtl="0">
              <a:spcBef>
                <a:spcPts val="0"/>
              </a:spcBef>
              <a:spcAft>
                <a:spcPts val="0"/>
              </a:spcAft>
              <a:buNone/>
            </a:pPr>
            <a:endParaRPr sz="1000" dirty="0">
              <a:latin typeface="Century Gothic" panose="020B0502020202020204" pitchFamily="34" charset="0"/>
            </a:endParaRPr>
          </a:p>
          <a:p>
            <a:pPr marL="0" lvl="0" indent="0" algn="l" rtl="0">
              <a:spcBef>
                <a:spcPts val="0"/>
              </a:spcBef>
              <a:spcAft>
                <a:spcPts val="0"/>
              </a:spcAft>
              <a:buNone/>
            </a:pPr>
            <a:endParaRPr sz="1000" dirty="0">
              <a:latin typeface="Century Gothic" panose="020B0502020202020204" pitchFamily="34" charset="0"/>
            </a:endParaRPr>
          </a:p>
          <a:p>
            <a:pPr marL="0" lvl="0" indent="0" algn="l" rtl="0">
              <a:spcBef>
                <a:spcPts val="0"/>
              </a:spcBef>
              <a:spcAft>
                <a:spcPts val="0"/>
              </a:spcAft>
              <a:buNone/>
            </a:pPr>
            <a:endParaRPr sz="1000" dirty="0">
              <a:latin typeface="Century Gothic" panose="020B0502020202020204" pitchFamily="34" charset="0"/>
            </a:endParaRPr>
          </a:p>
          <a:p>
            <a:pPr marL="0" lvl="0" indent="0" algn="l" rtl="0">
              <a:spcBef>
                <a:spcPts val="0"/>
              </a:spcBef>
              <a:spcAft>
                <a:spcPts val="0"/>
              </a:spcAft>
              <a:buNone/>
            </a:pPr>
            <a:endParaRPr sz="1000" dirty="0">
              <a:latin typeface="Century Gothic" panose="020B0502020202020204" pitchFamily="34" charset="0"/>
            </a:endParaRPr>
          </a:p>
          <a:p>
            <a:pPr marL="0" lvl="0" indent="0" algn="l" rtl="0">
              <a:spcBef>
                <a:spcPts val="0"/>
              </a:spcBef>
              <a:spcAft>
                <a:spcPts val="0"/>
              </a:spcAft>
              <a:buNone/>
            </a:pPr>
            <a:endParaRPr sz="1000" dirty="0">
              <a:latin typeface="Century Gothic" panose="020B0502020202020204" pitchFamily="34" charset="0"/>
            </a:endParaRPr>
          </a:p>
          <a:p>
            <a:pPr marL="0" lvl="0" indent="0" algn="l" rtl="0">
              <a:spcBef>
                <a:spcPts val="0"/>
              </a:spcBef>
              <a:spcAft>
                <a:spcPts val="0"/>
              </a:spcAft>
              <a:buNone/>
            </a:pPr>
            <a:endParaRPr sz="1000" dirty="0">
              <a:latin typeface="Century Gothic" panose="020B0502020202020204" pitchFamily="34" charset="0"/>
            </a:endParaRPr>
          </a:p>
        </p:txBody>
      </p:sp>
      <p:pic>
        <p:nvPicPr>
          <p:cNvPr id="239" name="Google Shape;239;p46"/>
          <p:cNvPicPr preferRelativeResize="0"/>
          <p:nvPr/>
        </p:nvPicPr>
        <p:blipFill rotWithShape="1">
          <a:blip r:embed="rId4">
            <a:alphaModFix/>
          </a:blip>
          <a:srcRect/>
          <a:stretch/>
        </p:blipFill>
        <p:spPr>
          <a:xfrm>
            <a:off x="229862" y="-22536"/>
            <a:ext cx="3012950" cy="1443528"/>
          </a:xfrm>
          <a:prstGeom prst="rect">
            <a:avLst/>
          </a:prstGeom>
          <a:noFill/>
          <a:ln>
            <a:noFill/>
          </a:ln>
        </p:spPr>
      </p:pic>
      <p:pic>
        <p:nvPicPr>
          <p:cNvPr id="240" name="Google Shape;240;p46"/>
          <p:cNvPicPr preferRelativeResize="0"/>
          <p:nvPr/>
        </p:nvPicPr>
        <p:blipFill>
          <a:blip r:embed="rId5">
            <a:alphaModFix/>
          </a:blip>
          <a:stretch>
            <a:fillRect/>
          </a:stretch>
        </p:blipFill>
        <p:spPr>
          <a:xfrm>
            <a:off x="5780242" y="134414"/>
            <a:ext cx="3296471" cy="3073874"/>
          </a:xfrm>
          <a:prstGeom prst="rect">
            <a:avLst/>
          </a:prstGeom>
          <a:noFill/>
          <a:ln>
            <a:noFill/>
          </a:ln>
        </p:spPr>
      </p:pic>
      <p:sp>
        <p:nvSpPr>
          <p:cNvPr id="241" name="Google Shape;241;p46"/>
          <p:cNvSpPr txBox="1"/>
          <p:nvPr/>
        </p:nvSpPr>
        <p:spPr>
          <a:xfrm>
            <a:off x="-1430681" y="241411"/>
            <a:ext cx="281100" cy="20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46"/>
          <p:cNvSpPr txBox="1"/>
          <p:nvPr/>
        </p:nvSpPr>
        <p:spPr>
          <a:xfrm>
            <a:off x="691150" y="744575"/>
            <a:ext cx="3987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46"/>
          <p:cNvSpPr txBox="1"/>
          <p:nvPr/>
        </p:nvSpPr>
        <p:spPr>
          <a:xfrm>
            <a:off x="691150" y="635675"/>
            <a:ext cx="3987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 name="Title 1"/>
          <p:cNvSpPr txBox="1">
            <a:spLocks/>
          </p:cNvSpPr>
          <p:nvPr/>
        </p:nvSpPr>
        <p:spPr>
          <a:xfrm>
            <a:off x="3276100" y="-343545"/>
            <a:ext cx="4260850" cy="10427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800" b="1" dirty="0">
                <a:latin typeface="Century Gothic" panose="020B0502020202020204" pitchFamily="34" charset="0"/>
              </a:rPr>
              <a:t>Results Appendix 3</a:t>
            </a:r>
          </a:p>
        </p:txBody>
      </p:sp>
      <p:sp>
        <p:nvSpPr>
          <p:cNvPr id="16" name="Google Shape;237;p46"/>
          <p:cNvSpPr txBox="1"/>
          <p:nvPr/>
        </p:nvSpPr>
        <p:spPr>
          <a:xfrm>
            <a:off x="-2439088" y="38211"/>
            <a:ext cx="2351131" cy="6247076"/>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Mean P across zones </a:t>
            </a:r>
            <a:endParaRPr sz="1000" dirty="0"/>
          </a:p>
          <a:p>
            <a:pPr marL="0" lvl="0" indent="0" algn="l" rtl="0">
              <a:spcBef>
                <a:spcPts val="0"/>
              </a:spcBef>
              <a:spcAft>
                <a:spcPts val="0"/>
              </a:spcAft>
              <a:buNone/>
            </a:pPr>
            <a:r>
              <a:rPr lang="en" sz="1000" dirty="0"/>
              <a:t>Unique # of days per zone</a:t>
            </a:r>
            <a:endParaRPr sz="1000" dirty="0"/>
          </a:p>
          <a:p>
            <a:pPr marL="0" lvl="0" indent="0" algn="l" rtl="0">
              <a:spcBef>
                <a:spcPts val="0"/>
              </a:spcBef>
              <a:spcAft>
                <a:spcPts val="0"/>
              </a:spcAft>
              <a:buNone/>
            </a:pPr>
            <a:r>
              <a:rPr lang="en" sz="1000" dirty="0"/>
              <a:t>Over total # of days of detection record </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Average across individuals and month for dry season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fish*zone*season matrix </a:t>
            </a:r>
            <a:endParaRPr sz="1000" dirty="0"/>
          </a:p>
          <a:p>
            <a:pPr marL="0" lvl="0" indent="0" algn="l" rtl="0">
              <a:spcBef>
                <a:spcPts val="0"/>
              </a:spcBef>
              <a:spcAft>
                <a:spcPts val="0"/>
              </a:spcAft>
              <a:buNone/>
            </a:pPr>
            <a:r>
              <a:rPr lang="en" sz="1000" dirty="0"/>
              <a:t>For each month, y is zones as columns and calculated per ind (rows), how many days detected in in zone- totalled row to get a proportion, and used and then averaged across year/zone/season </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This gives monthly proportion per individual, averaged across zone </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zones</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
        <p:nvSpPr>
          <p:cNvPr id="2" name="Rectangle 1"/>
          <p:cNvSpPr/>
          <p:nvPr/>
        </p:nvSpPr>
        <p:spPr>
          <a:xfrm>
            <a:off x="-8050" y="4044950"/>
            <a:ext cx="3595800" cy="11811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192" y="1842144"/>
            <a:ext cx="3519600" cy="106393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50492"/>
            <a:ext cx="4260850" cy="10427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000" b="1" dirty="0">
                <a:latin typeface="Century Gothic" panose="020B0502020202020204" pitchFamily="34" charset="0"/>
              </a:rPr>
              <a:t>Results Fig 4</a:t>
            </a:r>
          </a:p>
        </p:txBody>
      </p:sp>
      <p:sp>
        <p:nvSpPr>
          <p:cNvPr id="4" name="Google Shape;237;p46"/>
          <p:cNvSpPr txBox="1"/>
          <p:nvPr/>
        </p:nvSpPr>
        <p:spPr>
          <a:xfrm>
            <a:off x="3998994" y="2383457"/>
            <a:ext cx="5047400" cy="2519803"/>
          </a:xfrm>
          <a:prstGeom prst="rect">
            <a:avLst/>
          </a:prstGeom>
          <a:solidFill>
            <a:srgbClr val="D9D9D9"/>
          </a:solidFill>
          <a:ln>
            <a:noFill/>
          </a:ln>
        </p:spPr>
        <p:txBody>
          <a:bodyPr spcFirstLastPara="1" wrap="square" lIns="91425" tIns="91425" rIns="91425" bIns="91425" anchor="t" anchorCtr="0">
            <a:noAutofit/>
          </a:bodyPr>
          <a:lstStyle/>
          <a:p>
            <a:r>
              <a:rPr lang="en-US" sz="1000" b="1" dirty="0">
                <a:latin typeface="Century Gothic" panose="020B0502020202020204" pitchFamily="34" charset="0"/>
                <a:ea typeface="Twentieth Century"/>
                <a:cs typeface="Twentieth Century"/>
                <a:sym typeface="Twentieth Century"/>
              </a:rPr>
              <a:t>3. What is the distributional pattern that results as a function of intraspecific variation?</a:t>
            </a:r>
          </a:p>
          <a:p>
            <a:pPr marL="0" lvl="0" indent="0" algn="l" rtl="0">
              <a:spcBef>
                <a:spcPts val="0"/>
              </a:spcBef>
              <a:spcAft>
                <a:spcPts val="0"/>
              </a:spcAft>
              <a:buNone/>
            </a:pPr>
            <a:endParaRPr lang="en" sz="1000" dirty="0">
              <a:latin typeface="Century Gothic" panose="020B0502020202020204" pitchFamily="34" charset="0"/>
            </a:endParaRPr>
          </a:p>
          <a:p>
            <a:r>
              <a:rPr lang="en" sz="1000" dirty="0">
                <a:solidFill>
                  <a:schemeClr val="bg1">
                    <a:lumMod val="85000"/>
                  </a:schemeClr>
                </a:solidFill>
                <a:latin typeface="Century Gothic" panose="020B0502020202020204" pitchFamily="34" charset="0"/>
              </a:rPr>
              <a:t>Relative change (symmetrical) from wet-dry season for each zone</a:t>
            </a:r>
          </a:p>
          <a:p>
            <a:pPr marL="0" lvl="0" indent="0" algn="l" rtl="0">
              <a:spcBef>
                <a:spcPts val="0"/>
              </a:spcBef>
              <a:spcAft>
                <a:spcPts val="0"/>
              </a:spcAft>
              <a:buNone/>
            </a:pPr>
            <a:r>
              <a:rPr lang="en" sz="1000" b="1" dirty="0">
                <a:solidFill>
                  <a:schemeClr val="bg1">
                    <a:lumMod val="85000"/>
                  </a:schemeClr>
                </a:solidFill>
                <a:latin typeface="Century Gothic" panose="020B0502020202020204" pitchFamily="34" charset="0"/>
              </a:rPr>
              <a:t>Relative change: Wet-Dry /average (wet,dry</a:t>
            </a:r>
            <a:r>
              <a:rPr lang="en" sz="1000" dirty="0">
                <a:solidFill>
                  <a:schemeClr val="bg1">
                    <a:lumMod val="85000"/>
                  </a:schemeClr>
                </a:solidFill>
                <a:latin typeface="Century Gothic" panose="020B0502020202020204" pitchFamily="34" charset="0"/>
              </a:rPr>
              <a:t>)   </a:t>
            </a:r>
            <a:r>
              <a:rPr lang="en" sz="1000" b="1" dirty="0">
                <a:solidFill>
                  <a:schemeClr val="bg1">
                    <a:lumMod val="85000"/>
                  </a:schemeClr>
                </a:solidFill>
                <a:latin typeface="Century Gothic" panose="020B0502020202020204" pitchFamily="34" charset="0"/>
              </a:rPr>
              <a:t>+ = increase in wet season</a:t>
            </a:r>
          </a:p>
          <a:p>
            <a:pPr marL="0" lvl="0" indent="0" algn="l" rtl="0">
              <a:spcBef>
                <a:spcPts val="0"/>
              </a:spcBef>
              <a:spcAft>
                <a:spcPts val="0"/>
              </a:spcAft>
              <a:buNone/>
            </a:pPr>
            <a:r>
              <a:rPr lang="en" sz="1000" b="1" dirty="0">
                <a:solidFill>
                  <a:schemeClr val="bg1">
                    <a:lumMod val="85000"/>
                  </a:schemeClr>
                </a:solidFill>
                <a:latin typeface="Century Gothic" panose="020B0502020202020204" pitchFamily="34" charset="0"/>
              </a:rPr>
              <a:t>    			    -  = increase in dry season  </a:t>
            </a:r>
          </a:p>
          <a:p>
            <a:pPr marL="0" lvl="0" indent="0" algn="l" rtl="0">
              <a:spcBef>
                <a:spcPts val="0"/>
              </a:spcBef>
              <a:spcAft>
                <a:spcPts val="0"/>
              </a:spcAft>
              <a:buNone/>
            </a:pPr>
            <a:endParaRPr lang="en" sz="1000" dirty="0">
              <a:solidFill>
                <a:schemeClr val="bg1">
                  <a:lumMod val="85000"/>
                </a:schemeClr>
              </a:solidFill>
              <a:latin typeface="Century Gothic" panose="020B0502020202020204" pitchFamily="34" charset="0"/>
            </a:endParaRPr>
          </a:p>
          <a:p>
            <a:pPr marL="0" lvl="0" indent="0" algn="l" rtl="0">
              <a:spcBef>
                <a:spcPts val="0"/>
              </a:spcBef>
              <a:spcAft>
                <a:spcPts val="0"/>
              </a:spcAft>
              <a:buNone/>
            </a:pPr>
            <a:r>
              <a:rPr lang="en-US" sz="1000" dirty="0">
                <a:solidFill>
                  <a:schemeClr val="bg1">
                    <a:lumMod val="85000"/>
                  </a:schemeClr>
                </a:solidFill>
                <a:latin typeface="Century Gothic" panose="020B0502020202020204" pitchFamily="34" charset="0"/>
              </a:rPr>
              <a:t>Across </a:t>
            </a:r>
            <a:r>
              <a:rPr lang="en-US" sz="1000" dirty="0" err="1">
                <a:solidFill>
                  <a:schemeClr val="bg1">
                    <a:lumMod val="85000"/>
                  </a:schemeClr>
                </a:solidFill>
                <a:latin typeface="Century Gothic" panose="020B0502020202020204" pitchFamily="34" charset="0"/>
              </a:rPr>
              <a:t>yrs</a:t>
            </a:r>
            <a:r>
              <a:rPr lang="en-US" sz="1000" dirty="0">
                <a:solidFill>
                  <a:schemeClr val="bg1">
                    <a:lumMod val="85000"/>
                  </a:schemeClr>
                </a:solidFill>
                <a:latin typeface="Century Gothic" panose="020B0502020202020204" pitchFamily="34" charset="0"/>
              </a:rPr>
              <a:t>:  high variation </a:t>
            </a:r>
            <a:r>
              <a:rPr lang="en-US" sz="1000" dirty="0">
                <a:solidFill>
                  <a:schemeClr val="bg1">
                    <a:lumMod val="85000"/>
                  </a:schemeClr>
                </a:solidFill>
                <a:latin typeface="Century Gothic" panose="020B0502020202020204" pitchFamily="34" charset="0"/>
                <a:sym typeface="Wingdings" panose="05000000000000000000" pitchFamily="2" charset="2"/>
              </a:rPr>
              <a:t></a:t>
            </a:r>
            <a:r>
              <a:rPr lang="en-US" sz="1000" dirty="0">
                <a:solidFill>
                  <a:schemeClr val="bg1">
                    <a:lumMod val="85000"/>
                  </a:schemeClr>
                </a:solidFill>
                <a:latin typeface="Century Gothic" panose="020B0502020202020204" pitchFamily="34" charset="0"/>
              </a:rPr>
              <a:t>	 early </a:t>
            </a:r>
            <a:r>
              <a:rPr lang="en-US" sz="1000" dirty="0" err="1">
                <a:solidFill>
                  <a:schemeClr val="bg1">
                    <a:lumMod val="85000"/>
                  </a:schemeClr>
                </a:solidFill>
                <a:latin typeface="Century Gothic" panose="020B0502020202020204" pitchFamily="34" charset="0"/>
              </a:rPr>
              <a:t>yrs</a:t>
            </a:r>
            <a:r>
              <a:rPr lang="en-US" sz="1000" dirty="0">
                <a:solidFill>
                  <a:schemeClr val="bg1">
                    <a:lumMod val="85000"/>
                  </a:schemeClr>
                </a:solidFill>
                <a:latin typeface="Century Gothic" panose="020B0502020202020204" pitchFamily="34" charset="0"/>
              </a:rPr>
              <a:t>: less variable space use in any zone? </a:t>
            </a:r>
          </a:p>
          <a:p>
            <a:pPr marL="0" lvl="0" indent="0" algn="l" rtl="0">
              <a:spcBef>
                <a:spcPts val="0"/>
              </a:spcBef>
              <a:spcAft>
                <a:spcPts val="0"/>
              </a:spcAft>
              <a:buNone/>
            </a:pPr>
            <a:r>
              <a:rPr lang="en-US" sz="1000" dirty="0">
                <a:solidFill>
                  <a:schemeClr val="bg1">
                    <a:lumMod val="85000"/>
                  </a:schemeClr>
                </a:solidFill>
                <a:latin typeface="Century Gothic" panose="020B0502020202020204" pitchFamily="34" charset="0"/>
              </a:rPr>
              <a:t>		 late </a:t>
            </a:r>
            <a:r>
              <a:rPr lang="en-US" sz="1000" dirty="0" err="1">
                <a:solidFill>
                  <a:schemeClr val="bg1">
                    <a:lumMod val="85000"/>
                  </a:schemeClr>
                </a:solidFill>
                <a:latin typeface="Century Gothic" panose="020B0502020202020204" pitchFamily="34" charset="0"/>
              </a:rPr>
              <a:t>yrs</a:t>
            </a:r>
            <a:r>
              <a:rPr lang="en-US" sz="1000" dirty="0">
                <a:solidFill>
                  <a:schemeClr val="bg1">
                    <a:lumMod val="85000"/>
                  </a:schemeClr>
                </a:solidFill>
                <a:latin typeface="Century Gothic" panose="020B0502020202020204" pitchFamily="34" charset="0"/>
              </a:rPr>
              <a:t>:  more variable +/- TB, + Gulf,	</a:t>
            </a:r>
          </a:p>
          <a:p>
            <a:pPr marL="0" lvl="0" indent="0" algn="l" rtl="0">
              <a:spcBef>
                <a:spcPts val="0"/>
              </a:spcBef>
              <a:spcAft>
                <a:spcPts val="0"/>
              </a:spcAft>
              <a:buNone/>
            </a:pPr>
            <a:endParaRPr lang="en-US" sz="1000" dirty="0">
              <a:solidFill>
                <a:schemeClr val="bg1">
                  <a:lumMod val="85000"/>
                </a:schemeClr>
              </a:solidFill>
              <a:latin typeface="Century Gothic" panose="020B0502020202020204" pitchFamily="34" charset="0"/>
            </a:endParaRPr>
          </a:p>
          <a:p>
            <a:pPr marL="0" lvl="0" indent="0" algn="l" rtl="0">
              <a:spcBef>
                <a:spcPts val="0"/>
              </a:spcBef>
              <a:spcAft>
                <a:spcPts val="0"/>
              </a:spcAft>
              <a:buNone/>
            </a:pPr>
            <a:r>
              <a:rPr lang="en-US" sz="1000" dirty="0">
                <a:solidFill>
                  <a:schemeClr val="bg1">
                    <a:lumMod val="85000"/>
                  </a:schemeClr>
                </a:solidFill>
                <a:latin typeface="Century Gothic" panose="020B0502020202020204" pitchFamily="34" charset="0"/>
              </a:rPr>
              <a:t>Upper zones = low proportion change – always used (slightly negative)</a:t>
            </a:r>
          </a:p>
          <a:p>
            <a:pPr marL="0" lvl="0" indent="0" algn="l" rtl="0">
              <a:spcBef>
                <a:spcPts val="0"/>
              </a:spcBef>
              <a:spcAft>
                <a:spcPts val="0"/>
              </a:spcAft>
              <a:buNone/>
            </a:pPr>
            <a:endParaRPr lang="en-US" sz="1000" dirty="0">
              <a:solidFill>
                <a:schemeClr val="bg1">
                  <a:lumMod val="85000"/>
                </a:schemeClr>
              </a:solidFill>
              <a:latin typeface="Century Gothic" panose="020B0502020202020204" pitchFamily="34" charset="0"/>
            </a:endParaRPr>
          </a:p>
          <a:p>
            <a:pPr marL="0" lvl="0" indent="0" algn="l" rtl="0">
              <a:spcBef>
                <a:spcPts val="0"/>
              </a:spcBef>
              <a:spcAft>
                <a:spcPts val="0"/>
              </a:spcAft>
              <a:buNone/>
            </a:pPr>
            <a:r>
              <a:rPr lang="en-US" sz="1000" dirty="0">
                <a:solidFill>
                  <a:schemeClr val="bg1">
                    <a:lumMod val="85000"/>
                  </a:schemeClr>
                </a:solidFill>
                <a:latin typeface="Century Gothic" panose="020B0502020202020204" pitchFamily="34" charset="0"/>
              </a:rPr>
              <a:t>Lower zones = higher proportional change  </a:t>
            </a:r>
          </a:p>
          <a:p>
            <a:pPr marL="0" lvl="0" indent="0" algn="l" rtl="0">
              <a:spcBef>
                <a:spcPts val="0"/>
              </a:spcBef>
              <a:spcAft>
                <a:spcPts val="0"/>
              </a:spcAft>
              <a:buNone/>
            </a:pPr>
            <a:endParaRPr sz="1000" dirty="0">
              <a:solidFill>
                <a:schemeClr val="bg1">
                  <a:lumMod val="85000"/>
                </a:schemeClr>
              </a:solidFill>
              <a:latin typeface="Century Gothic" panose="020B0502020202020204" pitchFamily="34" charset="0"/>
            </a:endParaRPr>
          </a:p>
          <a:p>
            <a:pPr marL="0" lvl="0" indent="0" algn="l" rtl="0">
              <a:spcBef>
                <a:spcPts val="0"/>
              </a:spcBef>
              <a:spcAft>
                <a:spcPts val="0"/>
              </a:spcAft>
              <a:buNone/>
            </a:pPr>
            <a:endParaRPr sz="1000" dirty="0">
              <a:latin typeface="Century Gothic" panose="020B0502020202020204" pitchFamily="34" charset="0"/>
            </a:endParaRPr>
          </a:p>
        </p:txBody>
      </p:sp>
      <p:pic>
        <p:nvPicPr>
          <p:cNvPr id="5" name="Google Shape;256;p48"/>
          <p:cNvPicPr preferRelativeResize="0"/>
          <p:nvPr/>
        </p:nvPicPr>
        <p:blipFill rotWithShape="1">
          <a:blip r:embed="rId2">
            <a:alphaModFix/>
          </a:blip>
          <a:srcRect t="7809" r="58458"/>
          <a:stretch/>
        </p:blipFill>
        <p:spPr>
          <a:xfrm>
            <a:off x="0" y="586673"/>
            <a:ext cx="3750100" cy="4165599"/>
          </a:xfrm>
          <a:prstGeom prst="rect">
            <a:avLst/>
          </a:prstGeom>
          <a:noFill/>
          <a:ln>
            <a:noFill/>
          </a:ln>
        </p:spPr>
      </p:pic>
      <p:sp>
        <p:nvSpPr>
          <p:cNvPr id="7" name="Google Shape;261;p48"/>
          <p:cNvSpPr txBox="1"/>
          <p:nvPr/>
        </p:nvSpPr>
        <p:spPr>
          <a:xfrm>
            <a:off x="4094199" y="3768049"/>
            <a:ext cx="4027451" cy="21068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dirty="0"/>
          </a:p>
        </p:txBody>
      </p:sp>
      <p:pic>
        <p:nvPicPr>
          <p:cNvPr id="8" name="Google Shape;260;p48"/>
          <p:cNvPicPr preferRelativeResize="0"/>
          <p:nvPr/>
        </p:nvPicPr>
        <p:blipFill rotWithShape="1">
          <a:blip r:embed="rId3">
            <a:alphaModFix/>
          </a:blip>
          <a:srcRect/>
          <a:stretch/>
        </p:blipFill>
        <p:spPr>
          <a:xfrm>
            <a:off x="4572000" y="-302729"/>
            <a:ext cx="3492182" cy="2201153"/>
          </a:xfrm>
          <a:prstGeom prst="rect">
            <a:avLst/>
          </a:prstGeom>
          <a:noFill/>
          <a:ln>
            <a:noFill/>
          </a:ln>
        </p:spPr>
      </p:pic>
      <p:pic>
        <p:nvPicPr>
          <p:cNvPr id="9" name="Google Shape;256;p48"/>
          <p:cNvPicPr preferRelativeResize="0"/>
          <p:nvPr/>
        </p:nvPicPr>
        <p:blipFill rotWithShape="1">
          <a:blip r:embed="rId2">
            <a:alphaModFix/>
          </a:blip>
          <a:srcRect l="92782" t="40024" r="-214" b="30851"/>
          <a:stretch/>
        </p:blipFill>
        <p:spPr>
          <a:xfrm>
            <a:off x="3917467" y="579975"/>
            <a:ext cx="679450" cy="1416051"/>
          </a:xfrm>
          <a:prstGeom prst="rect">
            <a:avLst/>
          </a:prstGeom>
          <a:noFill/>
          <a:ln>
            <a:noFill/>
          </a:ln>
        </p:spPr>
      </p:pic>
      <p:sp>
        <p:nvSpPr>
          <p:cNvPr id="10" name="TextBox 9"/>
          <p:cNvSpPr txBox="1"/>
          <p:nvPr/>
        </p:nvSpPr>
        <p:spPr>
          <a:xfrm>
            <a:off x="247167" y="513411"/>
            <a:ext cx="2343150" cy="307777"/>
          </a:xfrm>
          <a:prstGeom prst="rect">
            <a:avLst/>
          </a:prstGeom>
          <a:solidFill>
            <a:schemeClr val="bg1"/>
          </a:solidFill>
        </p:spPr>
        <p:txBody>
          <a:bodyPr wrap="square" rtlCol="0">
            <a:spAutoFit/>
          </a:bodyPr>
          <a:lstStyle/>
          <a:p>
            <a:endParaRPr lang="en-US" dirty="0"/>
          </a:p>
        </p:txBody>
      </p:sp>
      <p:pic>
        <p:nvPicPr>
          <p:cNvPr id="11" name="Google Shape;256;p48"/>
          <p:cNvPicPr preferRelativeResize="0"/>
          <p:nvPr/>
        </p:nvPicPr>
        <p:blipFill rotWithShape="1">
          <a:blip r:embed="rId2">
            <a:alphaModFix/>
          </a:blip>
          <a:srcRect l="92782" t="40024" r="-214" b="30851"/>
          <a:stretch/>
        </p:blipFill>
        <p:spPr>
          <a:xfrm>
            <a:off x="9582150" y="1366364"/>
            <a:ext cx="679450" cy="1416051"/>
          </a:xfrm>
          <a:prstGeom prst="rect">
            <a:avLst/>
          </a:prstGeom>
          <a:noFill/>
          <a:ln>
            <a:noFill/>
          </a:ln>
        </p:spPr>
      </p:pic>
      <p:sp>
        <p:nvSpPr>
          <p:cNvPr id="12" name="TextBox 11"/>
          <p:cNvSpPr txBox="1"/>
          <p:nvPr/>
        </p:nvSpPr>
        <p:spPr>
          <a:xfrm>
            <a:off x="325650" y="547317"/>
            <a:ext cx="3483400" cy="307777"/>
          </a:xfrm>
          <a:prstGeom prst="rect">
            <a:avLst/>
          </a:prstGeom>
          <a:noFill/>
        </p:spPr>
        <p:txBody>
          <a:bodyPr wrap="square" rtlCol="0">
            <a:spAutoFit/>
          </a:bodyPr>
          <a:lstStyle/>
          <a:p>
            <a:r>
              <a:rPr lang="en-US" b="1" dirty="0">
                <a:latin typeface="Century Gothic" panose="020B0502020202020204" pitchFamily="34" charset="0"/>
              </a:rPr>
              <a:t>Relative change from wet to dry </a:t>
            </a:r>
          </a:p>
        </p:txBody>
      </p:sp>
      <p:sp>
        <p:nvSpPr>
          <p:cNvPr id="13" name="TextBox 12"/>
          <p:cNvSpPr txBox="1"/>
          <p:nvPr/>
        </p:nvSpPr>
        <p:spPr>
          <a:xfrm>
            <a:off x="3662092" y="236412"/>
            <a:ext cx="1165283" cy="430887"/>
          </a:xfrm>
          <a:prstGeom prst="rect">
            <a:avLst/>
          </a:prstGeom>
          <a:solidFill>
            <a:schemeClr val="bg1"/>
          </a:solidFill>
        </p:spPr>
        <p:txBody>
          <a:bodyPr wrap="square" rtlCol="0">
            <a:spAutoFit/>
          </a:bodyPr>
          <a:lstStyle/>
          <a:p>
            <a:r>
              <a:rPr lang="en-US" sz="1100" dirty="0"/>
              <a:t>Relative change </a:t>
            </a:r>
          </a:p>
        </p:txBody>
      </p:sp>
      <p:sp>
        <p:nvSpPr>
          <p:cNvPr id="21" name="TextBox 20"/>
          <p:cNvSpPr txBox="1"/>
          <p:nvPr/>
        </p:nvSpPr>
        <p:spPr>
          <a:xfrm>
            <a:off x="3948834" y="1742110"/>
            <a:ext cx="756500" cy="253916"/>
          </a:xfrm>
          <a:prstGeom prst="rect">
            <a:avLst/>
          </a:prstGeom>
          <a:noFill/>
        </p:spPr>
        <p:txBody>
          <a:bodyPr wrap="square" rtlCol="0">
            <a:spAutoFit/>
          </a:bodyPr>
          <a:lstStyle/>
          <a:p>
            <a:r>
              <a:rPr lang="en-US" sz="1000" dirty="0">
                <a:solidFill>
                  <a:schemeClr val="tx1"/>
                </a:solidFill>
              </a:rPr>
              <a:t>+ in dry</a:t>
            </a:r>
          </a:p>
        </p:txBody>
      </p:sp>
      <p:sp>
        <p:nvSpPr>
          <p:cNvPr id="22" name="TextBox 21"/>
          <p:cNvSpPr txBox="1"/>
          <p:nvPr/>
        </p:nvSpPr>
        <p:spPr>
          <a:xfrm>
            <a:off x="3976417" y="691580"/>
            <a:ext cx="756500" cy="246221"/>
          </a:xfrm>
          <a:prstGeom prst="rect">
            <a:avLst/>
          </a:prstGeom>
          <a:solidFill>
            <a:schemeClr val="bg1"/>
          </a:solidFill>
        </p:spPr>
        <p:txBody>
          <a:bodyPr wrap="square" rtlCol="0">
            <a:spAutoFit/>
          </a:bodyPr>
          <a:lstStyle/>
          <a:p>
            <a:r>
              <a:rPr lang="en-US" sz="1000" dirty="0">
                <a:solidFill>
                  <a:schemeClr val="tx1"/>
                </a:solidFill>
              </a:rPr>
              <a:t>+ in wet</a:t>
            </a:r>
          </a:p>
        </p:txBody>
      </p:sp>
    </p:spTree>
    <p:extLst>
      <p:ext uri="{BB962C8B-B14F-4D97-AF65-F5344CB8AC3E}">
        <p14:creationId xmlns:p14="http://schemas.microsoft.com/office/powerpoint/2010/main" val="80762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53773"/>
            <a:ext cx="4260850" cy="10427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000" b="1" dirty="0">
                <a:latin typeface="Century Gothic" panose="020B0502020202020204" pitchFamily="34" charset="0"/>
              </a:rPr>
              <a:t>Results Fig 4</a:t>
            </a:r>
          </a:p>
        </p:txBody>
      </p:sp>
      <p:sp>
        <p:nvSpPr>
          <p:cNvPr id="4" name="Google Shape;237;p46"/>
          <p:cNvSpPr txBox="1"/>
          <p:nvPr/>
        </p:nvSpPr>
        <p:spPr>
          <a:xfrm>
            <a:off x="3998994" y="2383457"/>
            <a:ext cx="5047400" cy="2519803"/>
          </a:xfrm>
          <a:prstGeom prst="rect">
            <a:avLst/>
          </a:prstGeom>
          <a:solidFill>
            <a:srgbClr val="D9D9D9"/>
          </a:solidFill>
          <a:ln>
            <a:noFill/>
          </a:ln>
        </p:spPr>
        <p:txBody>
          <a:bodyPr spcFirstLastPara="1" wrap="square" lIns="91425" tIns="91425" rIns="91425" bIns="91425" anchor="t" anchorCtr="0">
            <a:noAutofit/>
          </a:bodyPr>
          <a:lstStyle/>
          <a:p>
            <a:r>
              <a:rPr lang="en-US" sz="1000" b="1" dirty="0">
                <a:latin typeface="Century Gothic" panose="020B0502020202020204" pitchFamily="34" charset="0"/>
                <a:ea typeface="Twentieth Century"/>
                <a:cs typeface="Twentieth Century"/>
                <a:sym typeface="Twentieth Century"/>
              </a:rPr>
              <a:t>3. What is the distributional pattern that results as a function of intraspecific variation?</a:t>
            </a:r>
          </a:p>
          <a:p>
            <a:pPr marL="0" lvl="0" indent="0" algn="l" rtl="0">
              <a:spcBef>
                <a:spcPts val="0"/>
              </a:spcBef>
              <a:spcAft>
                <a:spcPts val="0"/>
              </a:spcAft>
              <a:buNone/>
            </a:pPr>
            <a:endParaRPr lang="en" sz="1000" dirty="0">
              <a:latin typeface="Century Gothic" panose="020B0502020202020204" pitchFamily="34" charset="0"/>
            </a:endParaRPr>
          </a:p>
          <a:p>
            <a:r>
              <a:rPr lang="en" sz="1000" dirty="0">
                <a:latin typeface="Century Gothic" panose="020B0502020202020204" pitchFamily="34" charset="0"/>
              </a:rPr>
              <a:t>Relative change (symmetrical) from wet-dry season for each zone</a:t>
            </a:r>
          </a:p>
          <a:p>
            <a:pPr marL="0" lvl="0" indent="0" algn="l" rtl="0">
              <a:spcBef>
                <a:spcPts val="0"/>
              </a:spcBef>
              <a:spcAft>
                <a:spcPts val="0"/>
              </a:spcAft>
              <a:buNone/>
            </a:pPr>
            <a:r>
              <a:rPr lang="en" sz="1000" b="1" dirty="0">
                <a:latin typeface="Century Gothic" panose="020B0502020202020204" pitchFamily="34" charset="0"/>
              </a:rPr>
              <a:t>Relative change: Wet-Dry /average (wet,dry</a:t>
            </a:r>
            <a:r>
              <a:rPr lang="en" sz="1000" dirty="0">
                <a:latin typeface="Century Gothic" panose="020B0502020202020204" pitchFamily="34" charset="0"/>
              </a:rPr>
              <a:t>)   </a:t>
            </a:r>
            <a:r>
              <a:rPr lang="en" sz="1000" b="1" dirty="0">
                <a:solidFill>
                  <a:srgbClr val="A29E00"/>
                </a:solidFill>
                <a:latin typeface="Century Gothic" panose="020B0502020202020204" pitchFamily="34" charset="0"/>
              </a:rPr>
              <a:t>+ = increase in wet season</a:t>
            </a:r>
          </a:p>
          <a:p>
            <a:pPr marL="0" lvl="0" indent="0" algn="l" rtl="0">
              <a:spcBef>
                <a:spcPts val="0"/>
              </a:spcBef>
              <a:spcAft>
                <a:spcPts val="0"/>
              </a:spcAft>
              <a:buNone/>
            </a:pPr>
            <a:r>
              <a:rPr lang="en" sz="1000" b="1" dirty="0">
                <a:latin typeface="Century Gothic" panose="020B0502020202020204" pitchFamily="34" charset="0"/>
              </a:rPr>
              <a:t>    			  </a:t>
            </a:r>
            <a:r>
              <a:rPr lang="en" sz="1000" b="1" dirty="0">
                <a:solidFill>
                  <a:srgbClr val="6600CC"/>
                </a:solidFill>
                <a:latin typeface="Century Gothic" panose="020B0502020202020204" pitchFamily="34" charset="0"/>
              </a:rPr>
              <a:t>  </a:t>
            </a:r>
            <a:r>
              <a:rPr lang="en" sz="1000" b="1" dirty="0">
                <a:solidFill>
                  <a:srgbClr val="7030A0"/>
                </a:solidFill>
                <a:latin typeface="Century Gothic" panose="020B0502020202020204" pitchFamily="34" charset="0"/>
              </a:rPr>
              <a:t>-  = increase in dry season  </a:t>
            </a:r>
          </a:p>
          <a:p>
            <a:pPr marL="0" lvl="0" indent="0" algn="l" rtl="0">
              <a:spcBef>
                <a:spcPts val="0"/>
              </a:spcBef>
              <a:spcAft>
                <a:spcPts val="0"/>
              </a:spcAft>
              <a:buNone/>
            </a:pPr>
            <a:endParaRPr lang="en" sz="1000" dirty="0">
              <a:solidFill>
                <a:srgbClr val="7030A0"/>
              </a:solidFill>
              <a:latin typeface="Century Gothic" panose="020B0502020202020204" pitchFamily="34" charset="0"/>
            </a:endParaRPr>
          </a:p>
          <a:p>
            <a:pPr marL="0" lvl="0" indent="0" algn="l" rtl="0">
              <a:spcBef>
                <a:spcPts val="0"/>
              </a:spcBef>
              <a:spcAft>
                <a:spcPts val="0"/>
              </a:spcAft>
              <a:buNone/>
            </a:pPr>
            <a:r>
              <a:rPr lang="en-US" sz="1000" dirty="0">
                <a:latin typeface="Century Gothic" panose="020B0502020202020204" pitchFamily="34" charset="0"/>
              </a:rPr>
              <a:t>Across </a:t>
            </a:r>
            <a:r>
              <a:rPr lang="en-US" sz="1000" dirty="0" err="1">
                <a:latin typeface="Century Gothic" panose="020B0502020202020204" pitchFamily="34" charset="0"/>
              </a:rPr>
              <a:t>yrs</a:t>
            </a:r>
            <a:r>
              <a:rPr lang="en-US" sz="1000" dirty="0">
                <a:latin typeface="Century Gothic" panose="020B0502020202020204" pitchFamily="34" charset="0"/>
              </a:rPr>
              <a:t>:  high variation </a:t>
            </a:r>
            <a:r>
              <a:rPr lang="en-US" sz="1000" dirty="0">
                <a:latin typeface="Century Gothic" panose="020B0502020202020204" pitchFamily="34" charset="0"/>
                <a:sym typeface="Wingdings" panose="05000000000000000000" pitchFamily="2" charset="2"/>
              </a:rPr>
              <a:t></a:t>
            </a:r>
            <a:r>
              <a:rPr lang="en-US" sz="1000" dirty="0">
                <a:latin typeface="Century Gothic" panose="020B0502020202020204" pitchFamily="34" charset="0"/>
              </a:rPr>
              <a:t>	 early </a:t>
            </a:r>
            <a:r>
              <a:rPr lang="en-US" sz="1000" dirty="0" err="1">
                <a:latin typeface="Century Gothic" panose="020B0502020202020204" pitchFamily="34" charset="0"/>
              </a:rPr>
              <a:t>yrs</a:t>
            </a:r>
            <a:r>
              <a:rPr lang="en-US" sz="1000" dirty="0">
                <a:latin typeface="Century Gothic" panose="020B0502020202020204" pitchFamily="34" charset="0"/>
              </a:rPr>
              <a:t>: less variable space use in any zone? </a:t>
            </a:r>
          </a:p>
          <a:p>
            <a:pPr marL="0" lvl="0" indent="0" algn="l" rtl="0">
              <a:spcBef>
                <a:spcPts val="0"/>
              </a:spcBef>
              <a:spcAft>
                <a:spcPts val="0"/>
              </a:spcAft>
              <a:buNone/>
            </a:pPr>
            <a:r>
              <a:rPr lang="en-US" sz="1000" dirty="0">
                <a:latin typeface="Century Gothic" panose="020B0502020202020204" pitchFamily="34" charset="0"/>
              </a:rPr>
              <a:t>		 late </a:t>
            </a:r>
            <a:r>
              <a:rPr lang="en-US" sz="1000" dirty="0" err="1">
                <a:latin typeface="Century Gothic" panose="020B0502020202020204" pitchFamily="34" charset="0"/>
              </a:rPr>
              <a:t>yrs</a:t>
            </a:r>
            <a:r>
              <a:rPr lang="en-US" sz="1000" dirty="0">
                <a:latin typeface="Century Gothic" panose="020B0502020202020204" pitchFamily="34" charset="0"/>
              </a:rPr>
              <a:t>:  more variable +/- TB, + Gulf,	</a:t>
            </a:r>
          </a:p>
          <a:p>
            <a:pPr marL="0" lvl="0" indent="0" algn="l" rtl="0">
              <a:spcBef>
                <a:spcPts val="0"/>
              </a:spcBef>
              <a:spcAft>
                <a:spcPts val="0"/>
              </a:spcAft>
              <a:buNone/>
            </a:pPr>
            <a:endParaRPr lang="en-US" sz="1000" dirty="0">
              <a:latin typeface="Century Gothic" panose="020B0502020202020204" pitchFamily="34" charset="0"/>
            </a:endParaRPr>
          </a:p>
          <a:p>
            <a:pPr marL="0" lvl="0" indent="0" algn="l" rtl="0">
              <a:spcBef>
                <a:spcPts val="0"/>
              </a:spcBef>
              <a:spcAft>
                <a:spcPts val="0"/>
              </a:spcAft>
              <a:buNone/>
            </a:pPr>
            <a:r>
              <a:rPr lang="en-US" sz="1000" dirty="0">
                <a:latin typeface="Century Gothic" panose="020B0502020202020204" pitchFamily="34" charset="0"/>
              </a:rPr>
              <a:t>Upper zones = low proportion change – always used (slightly negative)</a:t>
            </a:r>
          </a:p>
          <a:p>
            <a:pPr marL="0" lvl="0" indent="0" algn="l" rtl="0">
              <a:spcBef>
                <a:spcPts val="0"/>
              </a:spcBef>
              <a:spcAft>
                <a:spcPts val="0"/>
              </a:spcAft>
              <a:buNone/>
            </a:pPr>
            <a:endParaRPr lang="en-US" sz="1000" dirty="0">
              <a:latin typeface="Century Gothic" panose="020B0502020202020204" pitchFamily="34" charset="0"/>
            </a:endParaRPr>
          </a:p>
          <a:p>
            <a:pPr marL="0" lvl="0" indent="0" algn="l" rtl="0">
              <a:spcBef>
                <a:spcPts val="0"/>
              </a:spcBef>
              <a:spcAft>
                <a:spcPts val="0"/>
              </a:spcAft>
              <a:buNone/>
            </a:pPr>
            <a:r>
              <a:rPr lang="en-US" sz="1000" dirty="0">
                <a:latin typeface="Century Gothic" panose="020B0502020202020204" pitchFamily="34" charset="0"/>
              </a:rPr>
              <a:t>Lower zones = higher proportional change  </a:t>
            </a:r>
          </a:p>
          <a:p>
            <a:pPr marL="0" lvl="0" indent="0" algn="l" rtl="0">
              <a:spcBef>
                <a:spcPts val="0"/>
              </a:spcBef>
              <a:spcAft>
                <a:spcPts val="0"/>
              </a:spcAft>
              <a:buNone/>
            </a:pPr>
            <a:endParaRPr sz="1000" dirty="0">
              <a:latin typeface="Century Gothic" panose="020B0502020202020204" pitchFamily="34" charset="0"/>
            </a:endParaRPr>
          </a:p>
          <a:p>
            <a:pPr marL="0" lvl="0" indent="0" algn="l" rtl="0">
              <a:spcBef>
                <a:spcPts val="0"/>
              </a:spcBef>
              <a:spcAft>
                <a:spcPts val="0"/>
              </a:spcAft>
              <a:buNone/>
            </a:pPr>
            <a:endParaRPr sz="1000" dirty="0">
              <a:latin typeface="Century Gothic" panose="020B0502020202020204" pitchFamily="34" charset="0"/>
            </a:endParaRPr>
          </a:p>
        </p:txBody>
      </p:sp>
      <p:pic>
        <p:nvPicPr>
          <p:cNvPr id="5" name="Google Shape;256;p48"/>
          <p:cNvPicPr preferRelativeResize="0"/>
          <p:nvPr/>
        </p:nvPicPr>
        <p:blipFill rotWithShape="1">
          <a:blip r:embed="rId2">
            <a:alphaModFix/>
          </a:blip>
          <a:srcRect t="7809" r="58458"/>
          <a:stretch/>
        </p:blipFill>
        <p:spPr>
          <a:xfrm>
            <a:off x="0" y="586673"/>
            <a:ext cx="3750100" cy="4165599"/>
          </a:xfrm>
          <a:prstGeom prst="rect">
            <a:avLst/>
          </a:prstGeom>
          <a:noFill/>
          <a:ln>
            <a:noFill/>
          </a:ln>
        </p:spPr>
      </p:pic>
      <p:sp>
        <p:nvSpPr>
          <p:cNvPr id="7" name="Google Shape;261;p48"/>
          <p:cNvSpPr txBox="1"/>
          <p:nvPr/>
        </p:nvSpPr>
        <p:spPr>
          <a:xfrm>
            <a:off x="4094199" y="3768049"/>
            <a:ext cx="4027451" cy="21068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dirty="0"/>
          </a:p>
        </p:txBody>
      </p:sp>
      <p:pic>
        <p:nvPicPr>
          <p:cNvPr id="8" name="Google Shape;260;p48"/>
          <p:cNvPicPr preferRelativeResize="0"/>
          <p:nvPr/>
        </p:nvPicPr>
        <p:blipFill rotWithShape="1">
          <a:blip r:embed="rId3">
            <a:alphaModFix/>
          </a:blip>
          <a:srcRect/>
          <a:stretch/>
        </p:blipFill>
        <p:spPr>
          <a:xfrm>
            <a:off x="4572000" y="-302729"/>
            <a:ext cx="3492182" cy="2201153"/>
          </a:xfrm>
          <a:prstGeom prst="rect">
            <a:avLst/>
          </a:prstGeom>
          <a:noFill/>
          <a:ln>
            <a:noFill/>
          </a:ln>
        </p:spPr>
      </p:pic>
      <p:pic>
        <p:nvPicPr>
          <p:cNvPr id="9" name="Google Shape;256;p48"/>
          <p:cNvPicPr preferRelativeResize="0"/>
          <p:nvPr/>
        </p:nvPicPr>
        <p:blipFill rotWithShape="1">
          <a:blip r:embed="rId2">
            <a:alphaModFix/>
          </a:blip>
          <a:srcRect l="92782" t="40024" r="-214" b="30851"/>
          <a:stretch/>
        </p:blipFill>
        <p:spPr>
          <a:xfrm>
            <a:off x="3917467" y="579975"/>
            <a:ext cx="679450" cy="1416051"/>
          </a:xfrm>
          <a:prstGeom prst="rect">
            <a:avLst/>
          </a:prstGeom>
          <a:noFill/>
          <a:ln>
            <a:noFill/>
          </a:ln>
        </p:spPr>
      </p:pic>
      <p:sp>
        <p:nvSpPr>
          <p:cNvPr id="10" name="TextBox 9"/>
          <p:cNvSpPr txBox="1"/>
          <p:nvPr/>
        </p:nvSpPr>
        <p:spPr>
          <a:xfrm>
            <a:off x="247167" y="513411"/>
            <a:ext cx="2343150" cy="307777"/>
          </a:xfrm>
          <a:prstGeom prst="rect">
            <a:avLst/>
          </a:prstGeom>
          <a:solidFill>
            <a:schemeClr val="bg1"/>
          </a:solidFill>
        </p:spPr>
        <p:txBody>
          <a:bodyPr wrap="square" rtlCol="0">
            <a:spAutoFit/>
          </a:bodyPr>
          <a:lstStyle/>
          <a:p>
            <a:endParaRPr lang="en-US" dirty="0"/>
          </a:p>
        </p:txBody>
      </p:sp>
      <p:pic>
        <p:nvPicPr>
          <p:cNvPr id="11" name="Google Shape;256;p48"/>
          <p:cNvPicPr preferRelativeResize="0"/>
          <p:nvPr/>
        </p:nvPicPr>
        <p:blipFill rotWithShape="1">
          <a:blip r:embed="rId2">
            <a:alphaModFix/>
          </a:blip>
          <a:srcRect l="92782" t="40024" r="-214" b="30851"/>
          <a:stretch/>
        </p:blipFill>
        <p:spPr>
          <a:xfrm>
            <a:off x="9582150" y="1366364"/>
            <a:ext cx="679450" cy="1416051"/>
          </a:xfrm>
          <a:prstGeom prst="rect">
            <a:avLst/>
          </a:prstGeom>
          <a:noFill/>
          <a:ln>
            <a:noFill/>
          </a:ln>
        </p:spPr>
      </p:pic>
      <p:sp>
        <p:nvSpPr>
          <p:cNvPr id="12" name="TextBox 11"/>
          <p:cNvSpPr txBox="1"/>
          <p:nvPr/>
        </p:nvSpPr>
        <p:spPr>
          <a:xfrm>
            <a:off x="325650" y="547317"/>
            <a:ext cx="3483400" cy="307777"/>
          </a:xfrm>
          <a:prstGeom prst="rect">
            <a:avLst/>
          </a:prstGeom>
          <a:noFill/>
        </p:spPr>
        <p:txBody>
          <a:bodyPr wrap="square" rtlCol="0">
            <a:spAutoFit/>
          </a:bodyPr>
          <a:lstStyle/>
          <a:p>
            <a:r>
              <a:rPr lang="en-US" b="1" dirty="0">
                <a:latin typeface="Century Gothic" panose="020B0502020202020204" pitchFamily="34" charset="0"/>
              </a:rPr>
              <a:t>Relative change from wet to dry </a:t>
            </a:r>
          </a:p>
        </p:txBody>
      </p:sp>
      <p:sp>
        <p:nvSpPr>
          <p:cNvPr id="13" name="TextBox 12"/>
          <p:cNvSpPr txBox="1"/>
          <p:nvPr/>
        </p:nvSpPr>
        <p:spPr>
          <a:xfrm>
            <a:off x="3662092" y="236412"/>
            <a:ext cx="1165283" cy="430887"/>
          </a:xfrm>
          <a:prstGeom prst="rect">
            <a:avLst/>
          </a:prstGeom>
          <a:solidFill>
            <a:schemeClr val="bg1"/>
          </a:solidFill>
        </p:spPr>
        <p:txBody>
          <a:bodyPr wrap="square" rtlCol="0">
            <a:spAutoFit/>
          </a:bodyPr>
          <a:lstStyle/>
          <a:p>
            <a:r>
              <a:rPr lang="en-US" sz="1100" dirty="0"/>
              <a:t>Relative change </a:t>
            </a:r>
          </a:p>
        </p:txBody>
      </p:sp>
      <p:sp>
        <p:nvSpPr>
          <p:cNvPr id="14" name="TextBox 13"/>
          <p:cNvSpPr txBox="1"/>
          <p:nvPr/>
        </p:nvSpPr>
        <p:spPr>
          <a:xfrm>
            <a:off x="2317750" y="3568700"/>
            <a:ext cx="756500" cy="261610"/>
          </a:xfrm>
          <a:prstGeom prst="rect">
            <a:avLst/>
          </a:prstGeom>
          <a:noFill/>
        </p:spPr>
        <p:txBody>
          <a:bodyPr wrap="square" rtlCol="0">
            <a:spAutoFit/>
          </a:bodyPr>
          <a:lstStyle/>
          <a:p>
            <a:r>
              <a:rPr lang="en-US" sz="1050" dirty="0"/>
              <a:t>+ in wet</a:t>
            </a:r>
          </a:p>
        </p:txBody>
      </p:sp>
      <p:sp>
        <p:nvSpPr>
          <p:cNvPr id="15" name="TextBox 14"/>
          <p:cNvSpPr txBox="1"/>
          <p:nvPr/>
        </p:nvSpPr>
        <p:spPr>
          <a:xfrm>
            <a:off x="2156359" y="1771466"/>
            <a:ext cx="756500" cy="253916"/>
          </a:xfrm>
          <a:prstGeom prst="rect">
            <a:avLst/>
          </a:prstGeom>
          <a:noFill/>
        </p:spPr>
        <p:txBody>
          <a:bodyPr wrap="square" rtlCol="0">
            <a:spAutoFit/>
          </a:bodyPr>
          <a:lstStyle/>
          <a:p>
            <a:r>
              <a:rPr lang="en-US" sz="1000" dirty="0">
                <a:solidFill>
                  <a:schemeClr val="bg1"/>
                </a:solidFill>
              </a:rPr>
              <a:t>+ in dry</a:t>
            </a:r>
          </a:p>
        </p:txBody>
      </p:sp>
      <p:sp>
        <p:nvSpPr>
          <p:cNvPr id="16" name="Rectangle 15"/>
          <p:cNvSpPr/>
          <p:nvPr/>
        </p:nvSpPr>
        <p:spPr>
          <a:xfrm>
            <a:off x="450202" y="797847"/>
            <a:ext cx="417374" cy="376780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15309" y="855094"/>
            <a:ext cx="1302123" cy="389717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156359" y="4164333"/>
            <a:ext cx="756500" cy="253916"/>
          </a:xfrm>
          <a:prstGeom prst="rect">
            <a:avLst/>
          </a:prstGeom>
          <a:noFill/>
        </p:spPr>
        <p:txBody>
          <a:bodyPr wrap="square" rtlCol="0">
            <a:spAutoFit/>
          </a:bodyPr>
          <a:lstStyle/>
          <a:p>
            <a:r>
              <a:rPr lang="en-US" sz="1000" dirty="0">
                <a:solidFill>
                  <a:schemeClr val="bg1"/>
                </a:solidFill>
              </a:rPr>
              <a:t>+ in dry</a:t>
            </a:r>
          </a:p>
        </p:txBody>
      </p:sp>
      <p:sp>
        <p:nvSpPr>
          <p:cNvPr id="19" name="TextBox 18"/>
          <p:cNvSpPr txBox="1"/>
          <p:nvPr/>
        </p:nvSpPr>
        <p:spPr>
          <a:xfrm>
            <a:off x="3023075" y="4164333"/>
            <a:ext cx="756500" cy="253916"/>
          </a:xfrm>
          <a:prstGeom prst="rect">
            <a:avLst/>
          </a:prstGeom>
          <a:noFill/>
        </p:spPr>
        <p:txBody>
          <a:bodyPr wrap="square" rtlCol="0">
            <a:spAutoFit/>
          </a:bodyPr>
          <a:lstStyle/>
          <a:p>
            <a:r>
              <a:rPr lang="en-US" sz="1000" dirty="0">
                <a:solidFill>
                  <a:schemeClr val="bg1"/>
                </a:solidFill>
              </a:rPr>
              <a:t>+ in dry</a:t>
            </a:r>
          </a:p>
        </p:txBody>
      </p:sp>
      <p:sp>
        <p:nvSpPr>
          <p:cNvPr id="20" name="TextBox 19"/>
          <p:cNvSpPr txBox="1"/>
          <p:nvPr/>
        </p:nvSpPr>
        <p:spPr>
          <a:xfrm>
            <a:off x="2775670" y="2383457"/>
            <a:ext cx="756500" cy="261610"/>
          </a:xfrm>
          <a:prstGeom prst="rect">
            <a:avLst/>
          </a:prstGeom>
          <a:noFill/>
        </p:spPr>
        <p:txBody>
          <a:bodyPr wrap="square" rtlCol="0">
            <a:spAutoFit/>
          </a:bodyPr>
          <a:lstStyle/>
          <a:p>
            <a:r>
              <a:rPr lang="en-US" sz="1050" dirty="0"/>
              <a:t>+ in wet</a:t>
            </a:r>
          </a:p>
        </p:txBody>
      </p:sp>
      <p:sp>
        <p:nvSpPr>
          <p:cNvPr id="21" name="TextBox 20"/>
          <p:cNvSpPr txBox="1"/>
          <p:nvPr/>
        </p:nvSpPr>
        <p:spPr>
          <a:xfrm>
            <a:off x="3948834" y="1742110"/>
            <a:ext cx="756500" cy="253916"/>
          </a:xfrm>
          <a:prstGeom prst="rect">
            <a:avLst/>
          </a:prstGeom>
          <a:noFill/>
        </p:spPr>
        <p:txBody>
          <a:bodyPr wrap="square" rtlCol="0">
            <a:spAutoFit/>
          </a:bodyPr>
          <a:lstStyle/>
          <a:p>
            <a:r>
              <a:rPr lang="en-US" sz="1000" dirty="0">
                <a:solidFill>
                  <a:schemeClr val="tx1"/>
                </a:solidFill>
              </a:rPr>
              <a:t>+ in dry</a:t>
            </a:r>
          </a:p>
        </p:txBody>
      </p:sp>
      <p:sp>
        <p:nvSpPr>
          <p:cNvPr id="22" name="TextBox 21"/>
          <p:cNvSpPr txBox="1"/>
          <p:nvPr/>
        </p:nvSpPr>
        <p:spPr>
          <a:xfrm>
            <a:off x="3976417" y="691580"/>
            <a:ext cx="756500" cy="246221"/>
          </a:xfrm>
          <a:prstGeom prst="rect">
            <a:avLst/>
          </a:prstGeom>
          <a:solidFill>
            <a:schemeClr val="bg1"/>
          </a:solidFill>
        </p:spPr>
        <p:txBody>
          <a:bodyPr wrap="square" rtlCol="0">
            <a:spAutoFit/>
          </a:bodyPr>
          <a:lstStyle/>
          <a:p>
            <a:r>
              <a:rPr lang="en-US" sz="1000" dirty="0">
                <a:solidFill>
                  <a:schemeClr val="tx1"/>
                </a:solidFill>
              </a:rPr>
              <a:t>+ in wet</a:t>
            </a:r>
          </a:p>
        </p:txBody>
      </p:sp>
    </p:spTree>
    <p:extLst>
      <p:ext uri="{BB962C8B-B14F-4D97-AF65-F5344CB8AC3E}">
        <p14:creationId xmlns:p14="http://schemas.microsoft.com/office/powerpoint/2010/main" val="2471889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56;p48"/>
          <p:cNvPicPr preferRelativeResize="0"/>
          <p:nvPr/>
        </p:nvPicPr>
        <p:blipFill rotWithShape="1">
          <a:blip r:embed="rId2">
            <a:alphaModFix/>
          </a:blip>
          <a:srcRect t="13516" r="58216"/>
          <a:stretch/>
        </p:blipFill>
        <p:spPr>
          <a:xfrm>
            <a:off x="0" y="844550"/>
            <a:ext cx="3771900" cy="3907722"/>
          </a:xfrm>
          <a:prstGeom prst="rect">
            <a:avLst/>
          </a:prstGeom>
          <a:noFill/>
          <a:ln>
            <a:noFill/>
          </a:ln>
        </p:spPr>
      </p:pic>
      <p:sp>
        <p:nvSpPr>
          <p:cNvPr id="4" name="TextBox 3"/>
          <p:cNvSpPr txBox="1"/>
          <p:nvPr/>
        </p:nvSpPr>
        <p:spPr>
          <a:xfrm>
            <a:off x="325650" y="547317"/>
            <a:ext cx="3483400" cy="307777"/>
          </a:xfrm>
          <a:prstGeom prst="rect">
            <a:avLst/>
          </a:prstGeom>
          <a:noFill/>
        </p:spPr>
        <p:txBody>
          <a:bodyPr wrap="square" rtlCol="0">
            <a:spAutoFit/>
          </a:bodyPr>
          <a:lstStyle/>
          <a:p>
            <a:r>
              <a:rPr lang="en-US" b="1" dirty="0">
                <a:latin typeface="Century Gothic" panose="020B0502020202020204" pitchFamily="34" charset="0"/>
              </a:rPr>
              <a:t>Relative change from wet to dry </a:t>
            </a:r>
          </a:p>
        </p:txBody>
      </p:sp>
      <p:sp>
        <p:nvSpPr>
          <p:cNvPr id="5" name="TextBox 4"/>
          <p:cNvSpPr txBox="1"/>
          <p:nvPr/>
        </p:nvSpPr>
        <p:spPr>
          <a:xfrm>
            <a:off x="2317750" y="3568700"/>
            <a:ext cx="756500" cy="261610"/>
          </a:xfrm>
          <a:prstGeom prst="rect">
            <a:avLst/>
          </a:prstGeom>
          <a:noFill/>
        </p:spPr>
        <p:txBody>
          <a:bodyPr wrap="square" rtlCol="0">
            <a:spAutoFit/>
          </a:bodyPr>
          <a:lstStyle/>
          <a:p>
            <a:r>
              <a:rPr lang="en-US" sz="1050" dirty="0"/>
              <a:t>+ in wet</a:t>
            </a:r>
          </a:p>
        </p:txBody>
      </p:sp>
      <p:sp>
        <p:nvSpPr>
          <p:cNvPr id="6" name="TextBox 5"/>
          <p:cNvSpPr txBox="1"/>
          <p:nvPr/>
        </p:nvSpPr>
        <p:spPr>
          <a:xfrm>
            <a:off x="2156359" y="1771466"/>
            <a:ext cx="756500" cy="253916"/>
          </a:xfrm>
          <a:prstGeom prst="rect">
            <a:avLst/>
          </a:prstGeom>
          <a:noFill/>
        </p:spPr>
        <p:txBody>
          <a:bodyPr wrap="square" rtlCol="0">
            <a:spAutoFit/>
          </a:bodyPr>
          <a:lstStyle/>
          <a:p>
            <a:r>
              <a:rPr lang="en-US" sz="1000" dirty="0">
                <a:solidFill>
                  <a:schemeClr val="bg1"/>
                </a:solidFill>
              </a:rPr>
              <a:t>+ in dry</a:t>
            </a:r>
          </a:p>
        </p:txBody>
      </p:sp>
      <p:sp>
        <p:nvSpPr>
          <p:cNvPr id="9" name="TextBox 8"/>
          <p:cNvSpPr txBox="1"/>
          <p:nvPr/>
        </p:nvSpPr>
        <p:spPr>
          <a:xfrm>
            <a:off x="2156359" y="4164333"/>
            <a:ext cx="756500" cy="253916"/>
          </a:xfrm>
          <a:prstGeom prst="rect">
            <a:avLst/>
          </a:prstGeom>
          <a:noFill/>
        </p:spPr>
        <p:txBody>
          <a:bodyPr wrap="square" rtlCol="0">
            <a:spAutoFit/>
          </a:bodyPr>
          <a:lstStyle/>
          <a:p>
            <a:r>
              <a:rPr lang="en-US" sz="1000" dirty="0">
                <a:solidFill>
                  <a:schemeClr val="bg1"/>
                </a:solidFill>
              </a:rPr>
              <a:t>+ in dry</a:t>
            </a:r>
          </a:p>
        </p:txBody>
      </p:sp>
      <p:sp>
        <p:nvSpPr>
          <p:cNvPr id="10" name="TextBox 9"/>
          <p:cNvSpPr txBox="1"/>
          <p:nvPr/>
        </p:nvSpPr>
        <p:spPr>
          <a:xfrm>
            <a:off x="3023075" y="4164333"/>
            <a:ext cx="756500" cy="253916"/>
          </a:xfrm>
          <a:prstGeom prst="rect">
            <a:avLst/>
          </a:prstGeom>
          <a:noFill/>
        </p:spPr>
        <p:txBody>
          <a:bodyPr wrap="square" rtlCol="0">
            <a:spAutoFit/>
          </a:bodyPr>
          <a:lstStyle/>
          <a:p>
            <a:r>
              <a:rPr lang="en-US" sz="1000" dirty="0">
                <a:solidFill>
                  <a:schemeClr val="bg1"/>
                </a:solidFill>
              </a:rPr>
              <a:t>+ in dry</a:t>
            </a:r>
          </a:p>
        </p:txBody>
      </p:sp>
      <p:sp>
        <p:nvSpPr>
          <p:cNvPr id="11" name="TextBox 10"/>
          <p:cNvSpPr txBox="1"/>
          <p:nvPr/>
        </p:nvSpPr>
        <p:spPr>
          <a:xfrm>
            <a:off x="2775670" y="2383457"/>
            <a:ext cx="756500" cy="261610"/>
          </a:xfrm>
          <a:prstGeom prst="rect">
            <a:avLst/>
          </a:prstGeom>
          <a:noFill/>
        </p:spPr>
        <p:txBody>
          <a:bodyPr wrap="square" rtlCol="0">
            <a:spAutoFit/>
          </a:bodyPr>
          <a:lstStyle/>
          <a:p>
            <a:r>
              <a:rPr lang="en-US" sz="1050" dirty="0"/>
              <a:t>+ in wet</a:t>
            </a:r>
          </a:p>
        </p:txBody>
      </p:sp>
      <p:pic>
        <p:nvPicPr>
          <p:cNvPr id="12" name="Google Shape;339;p59"/>
          <p:cNvPicPr preferRelativeResize="0"/>
          <p:nvPr/>
        </p:nvPicPr>
        <p:blipFill>
          <a:blip r:embed="rId3">
            <a:alphaModFix/>
          </a:blip>
          <a:stretch>
            <a:fillRect/>
          </a:stretch>
        </p:blipFill>
        <p:spPr>
          <a:xfrm>
            <a:off x="4707517" y="59189"/>
            <a:ext cx="4356981" cy="2728461"/>
          </a:xfrm>
          <a:prstGeom prst="rect">
            <a:avLst/>
          </a:prstGeom>
          <a:noFill/>
          <a:ln>
            <a:noFill/>
          </a:ln>
        </p:spPr>
      </p:pic>
      <p:sp>
        <p:nvSpPr>
          <p:cNvPr id="13" name="Google Shape;341;p59"/>
          <p:cNvSpPr/>
          <p:nvPr/>
        </p:nvSpPr>
        <p:spPr>
          <a:xfrm>
            <a:off x="7077368" y="208450"/>
            <a:ext cx="1507832" cy="2484061"/>
          </a:xfrm>
          <a:prstGeom prst="rect">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p:cNvSpPr txBox="1"/>
          <p:nvPr/>
        </p:nvSpPr>
        <p:spPr>
          <a:xfrm rot="16200000">
            <a:off x="3676106" y="1198421"/>
            <a:ext cx="2032938" cy="523220"/>
          </a:xfrm>
          <a:prstGeom prst="rect">
            <a:avLst/>
          </a:prstGeom>
          <a:solidFill>
            <a:schemeClr val="bg1"/>
          </a:solidFill>
        </p:spPr>
        <p:txBody>
          <a:bodyPr wrap="square" rtlCol="0">
            <a:spAutoFit/>
          </a:bodyPr>
          <a:lstStyle/>
          <a:p>
            <a:pPr algn="ctr"/>
            <a:r>
              <a:rPr lang="en-US" b="1" dirty="0">
                <a:latin typeface="Century Gothic" panose="020B0502020202020204" pitchFamily="34" charset="0"/>
              </a:rPr>
              <a:t>Peak monthly sunfish abundance</a:t>
            </a:r>
          </a:p>
        </p:txBody>
      </p:sp>
      <p:sp>
        <p:nvSpPr>
          <p:cNvPr id="15" name="TextBox 14"/>
          <p:cNvSpPr txBox="1"/>
          <p:nvPr/>
        </p:nvSpPr>
        <p:spPr>
          <a:xfrm>
            <a:off x="325650" y="4598383"/>
            <a:ext cx="3867150" cy="307777"/>
          </a:xfrm>
          <a:prstGeom prst="rect">
            <a:avLst/>
          </a:prstGeom>
          <a:solidFill>
            <a:schemeClr val="bg1"/>
          </a:solidFill>
        </p:spPr>
        <p:txBody>
          <a:bodyPr wrap="square" rtlCol="0">
            <a:spAutoFit/>
          </a:bodyPr>
          <a:lstStyle/>
          <a:p>
            <a:r>
              <a:rPr lang="en-US" b="1" dirty="0">
                <a:solidFill>
                  <a:srgbClr val="FF0000"/>
                </a:solidFill>
                <a:latin typeface="Century Gothic" panose="020B0502020202020204" pitchFamily="34" charset="0"/>
              </a:rPr>
              <a:t>Low</a:t>
            </a:r>
            <a:r>
              <a:rPr lang="en-US" b="1" dirty="0">
                <a:solidFill>
                  <a:srgbClr val="00CC66"/>
                </a:solidFill>
                <a:latin typeface="Century Gothic" panose="020B0502020202020204" pitchFamily="34" charset="0"/>
              </a:rPr>
              <a:t>  Med  High </a:t>
            </a:r>
            <a:r>
              <a:rPr lang="en-US" b="1" dirty="0" err="1">
                <a:solidFill>
                  <a:srgbClr val="00CC66"/>
                </a:solidFill>
                <a:latin typeface="Century Gothic" panose="020B0502020202020204" pitchFamily="34" charset="0"/>
              </a:rPr>
              <a:t>Vhigh</a:t>
            </a:r>
            <a:r>
              <a:rPr lang="en-US" b="1" dirty="0">
                <a:solidFill>
                  <a:srgbClr val="00CC66"/>
                </a:solidFill>
                <a:latin typeface="Century Gothic" panose="020B0502020202020204" pitchFamily="34" charset="0"/>
              </a:rPr>
              <a:t> </a:t>
            </a:r>
            <a:r>
              <a:rPr lang="en-US" b="1" dirty="0">
                <a:solidFill>
                  <a:srgbClr val="FF0000"/>
                </a:solidFill>
                <a:latin typeface="Century Gothic" panose="020B0502020202020204" pitchFamily="34" charset="0"/>
              </a:rPr>
              <a:t>Low</a:t>
            </a:r>
            <a:r>
              <a:rPr lang="en-US" b="1" dirty="0">
                <a:solidFill>
                  <a:srgbClr val="00CC66"/>
                </a:solidFill>
                <a:latin typeface="Century Gothic" panose="020B0502020202020204" pitchFamily="34" charset="0"/>
              </a:rPr>
              <a:t> Med </a:t>
            </a:r>
            <a:r>
              <a:rPr lang="en-US" b="1" dirty="0" err="1">
                <a:solidFill>
                  <a:srgbClr val="00CC66"/>
                </a:solidFill>
                <a:latin typeface="Century Gothic" panose="020B0502020202020204" pitchFamily="34" charset="0"/>
              </a:rPr>
              <a:t>Med</a:t>
            </a:r>
            <a:endParaRPr lang="en-US" b="1" dirty="0">
              <a:solidFill>
                <a:srgbClr val="00CC66"/>
              </a:solidFill>
              <a:latin typeface="Century Gothic" panose="020B0502020202020204" pitchFamily="34" charset="0"/>
            </a:endParaRPr>
          </a:p>
        </p:txBody>
      </p:sp>
      <p:sp>
        <p:nvSpPr>
          <p:cNvPr id="16" name="TextBox 15"/>
          <p:cNvSpPr txBox="1"/>
          <p:nvPr/>
        </p:nvSpPr>
        <p:spPr>
          <a:xfrm>
            <a:off x="6011992" y="1640661"/>
            <a:ext cx="1854200" cy="261610"/>
          </a:xfrm>
          <a:prstGeom prst="rect">
            <a:avLst/>
          </a:prstGeom>
          <a:noFill/>
        </p:spPr>
        <p:txBody>
          <a:bodyPr wrap="square" rtlCol="0">
            <a:spAutoFit/>
          </a:bodyPr>
          <a:lstStyle/>
          <a:p>
            <a:r>
              <a:rPr lang="en-US" sz="1050" dirty="0"/>
              <a:t>Average</a:t>
            </a:r>
          </a:p>
        </p:txBody>
      </p:sp>
      <p:pic>
        <p:nvPicPr>
          <p:cNvPr id="17" name="Google Shape;256;p48"/>
          <p:cNvPicPr preferRelativeResize="0"/>
          <p:nvPr/>
        </p:nvPicPr>
        <p:blipFill rotWithShape="1">
          <a:blip r:embed="rId2">
            <a:alphaModFix/>
          </a:blip>
          <a:srcRect l="92782" t="40024" r="-214" b="30851"/>
          <a:stretch/>
        </p:blipFill>
        <p:spPr>
          <a:xfrm>
            <a:off x="3631118" y="208450"/>
            <a:ext cx="679450" cy="1416051"/>
          </a:xfrm>
          <a:prstGeom prst="rect">
            <a:avLst/>
          </a:prstGeom>
          <a:noFill/>
          <a:ln>
            <a:noFill/>
          </a:ln>
        </p:spPr>
      </p:pic>
      <p:sp>
        <p:nvSpPr>
          <p:cNvPr id="18" name="TextBox 17"/>
          <p:cNvSpPr txBox="1"/>
          <p:nvPr/>
        </p:nvSpPr>
        <p:spPr>
          <a:xfrm>
            <a:off x="3542234" y="135389"/>
            <a:ext cx="1165283" cy="430887"/>
          </a:xfrm>
          <a:prstGeom prst="rect">
            <a:avLst/>
          </a:prstGeom>
          <a:solidFill>
            <a:schemeClr val="bg1"/>
          </a:solidFill>
        </p:spPr>
        <p:txBody>
          <a:bodyPr wrap="square" rtlCol="0">
            <a:spAutoFit/>
          </a:bodyPr>
          <a:lstStyle/>
          <a:p>
            <a:r>
              <a:rPr lang="en-US" sz="1100" dirty="0"/>
              <a:t>Relative change </a:t>
            </a:r>
          </a:p>
        </p:txBody>
      </p:sp>
      <p:pic>
        <p:nvPicPr>
          <p:cNvPr id="19" name="Picture 18"/>
          <p:cNvPicPr>
            <a:picLocks noChangeAspect="1"/>
          </p:cNvPicPr>
          <p:nvPr/>
        </p:nvPicPr>
        <p:blipFill rotWithShape="1">
          <a:blip r:embed="rId4"/>
          <a:srcRect l="-1" t="19336" r="10055" b="-1"/>
          <a:stretch/>
        </p:blipFill>
        <p:spPr>
          <a:xfrm>
            <a:off x="4518450" y="2936911"/>
            <a:ext cx="4249890" cy="2288215"/>
          </a:xfrm>
          <a:prstGeom prst="rect">
            <a:avLst/>
          </a:prstGeom>
        </p:spPr>
      </p:pic>
      <p:sp>
        <p:nvSpPr>
          <p:cNvPr id="20" name="Rectangle 19"/>
          <p:cNvSpPr/>
          <p:nvPr/>
        </p:nvSpPr>
        <p:spPr>
          <a:xfrm>
            <a:off x="4961967" y="2936911"/>
            <a:ext cx="483456" cy="1894542"/>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88940" y="2936911"/>
            <a:ext cx="483456" cy="1894542"/>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815913" y="2936911"/>
            <a:ext cx="483456" cy="1894542"/>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92126" y="2936911"/>
            <a:ext cx="483456" cy="1894542"/>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704903" y="2947890"/>
            <a:ext cx="700361" cy="307777"/>
          </a:xfrm>
          <a:prstGeom prst="rect">
            <a:avLst/>
          </a:prstGeom>
          <a:noFill/>
        </p:spPr>
        <p:txBody>
          <a:bodyPr wrap="square" rtlCol="0">
            <a:spAutoFit/>
          </a:bodyPr>
          <a:lstStyle/>
          <a:p>
            <a:pPr algn="ctr"/>
            <a:r>
              <a:rPr lang="en-US" sz="700" dirty="0"/>
              <a:t>2015 drought</a:t>
            </a:r>
          </a:p>
        </p:txBody>
      </p:sp>
      <p:sp>
        <p:nvSpPr>
          <p:cNvPr id="25" name="TextBox 24"/>
          <p:cNvSpPr txBox="1"/>
          <p:nvPr/>
        </p:nvSpPr>
        <p:spPr>
          <a:xfrm>
            <a:off x="7645290" y="2936911"/>
            <a:ext cx="859536" cy="246221"/>
          </a:xfrm>
          <a:prstGeom prst="rect">
            <a:avLst/>
          </a:prstGeom>
          <a:noFill/>
        </p:spPr>
        <p:txBody>
          <a:bodyPr wrap="square" rtlCol="0">
            <a:spAutoFit/>
          </a:bodyPr>
          <a:lstStyle/>
          <a:p>
            <a:pPr algn="ctr"/>
            <a:r>
              <a:rPr lang="en-US" sz="1000" dirty="0"/>
              <a:t>Irma</a:t>
            </a:r>
          </a:p>
        </p:txBody>
      </p:sp>
      <p:sp>
        <p:nvSpPr>
          <p:cNvPr id="26" name="TextBox 25"/>
          <p:cNvSpPr txBox="1"/>
          <p:nvPr/>
        </p:nvSpPr>
        <p:spPr>
          <a:xfrm>
            <a:off x="4822229" y="2917113"/>
            <a:ext cx="623194" cy="307777"/>
          </a:xfrm>
          <a:prstGeom prst="rect">
            <a:avLst/>
          </a:prstGeom>
          <a:noFill/>
        </p:spPr>
        <p:txBody>
          <a:bodyPr wrap="square" rtlCol="0">
            <a:spAutoFit/>
          </a:bodyPr>
          <a:lstStyle/>
          <a:p>
            <a:pPr algn="ctr"/>
            <a:r>
              <a:rPr lang="en-US" sz="700" dirty="0"/>
              <a:t>2011 drought</a:t>
            </a:r>
          </a:p>
        </p:txBody>
      </p:sp>
      <p:cxnSp>
        <p:nvCxnSpPr>
          <p:cNvPr id="27" name="Straight Connector 26"/>
          <p:cNvCxnSpPr/>
          <p:nvPr/>
        </p:nvCxnSpPr>
        <p:spPr>
          <a:xfrm>
            <a:off x="5445423" y="2936911"/>
            <a:ext cx="0" cy="189454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283121" y="2947051"/>
            <a:ext cx="507800" cy="307777"/>
          </a:xfrm>
          <a:prstGeom prst="rect">
            <a:avLst/>
          </a:prstGeom>
          <a:noFill/>
        </p:spPr>
        <p:txBody>
          <a:bodyPr wrap="square" rtlCol="0">
            <a:spAutoFit/>
          </a:bodyPr>
          <a:lstStyle/>
          <a:p>
            <a:pPr algn="ctr"/>
            <a:r>
              <a:rPr lang="en-US" sz="700" dirty="0"/>
              <a:t>2016 El Nino</a:t>
            </a:r>
          </a:p>
        </p:txBody>
      </p:sp>
      <p:sp>
        <p:nvSpPr>
          <p:cNvPr id="29" name="TextBox 28"/>
          <p:cNvSpPr txBox="1"/>
          <p:nvPr/>
        </p:nvSpPr>
        <p:spPr>
          <a:xfrm>
            <a:off x="7562882" y="3183132"/>
            <a:ext cx="623194" cy="307777"/>
          </a:xfrm>
          <a:prstGeom prst="rect">
            <a:avLst/>
          </a:prstGeom>
          <a:noFill/>
        </p:spPr>
        <p:txBody>
          <a:bodyPr wrap="square" rtlCol="0">
            <a:spAutoFit/>
          </a:bodyPr>
          <a:lstStyle/>
          <a:p>
            <a:pPr algn="ctr"/>
            <a:r>
              <a:rPr lang="en-US" sz="700" dirty="0"/>
              <a:t>2017 droughty?</a:t>
            </a:r>
          </a:p>
        </p:txBody>
      </p:sp>
      <p:sp>
        <p:nvSpPr>
          <p:cNvPr id="30" name="TextBox 29"/>
          <p:cNvSpPr txBox="1"/>
          <p:nvPr/>
        </p:nvSpPr>
        <p:spPr>
          <a:xfrm>
            <a:off x="7055083" y="2700830"/>
            <a:ext cx="3867150" cy="200055"/>
          </a:xfrm>
          <a:prstGeom prst="rect">
            <a:avLst/>
          </a:prstGeom>
          <a:solidFill>
            <a:schemeClr val="bg1"/>
          </a:solidFill>
        </p:spPr>
        <p:txBody>
          <a:bodyPr wrap="square" rtlCol="0">
            <a:spAutoFit/>
          </a:bodyPr>
          <a:lstStyle/>
          <a:p>
            <a:r>
              <a:rPr lang="en-US" sz="700" b="1" dirty="0">
                <a:solidFill>
                  <a:srgbClr val="FF0000"/>
                </a:solidFill>
                <a:latin typeface="Century Gothic" panose="020B0502020202020204" pitchFamily="34" charset="0"/>
              </a:rPr>
              <a:t>Low</a:t>
            </a:r>
            <a:r>
              <a:rPr lang="en-US" sz="700" b="1" dirty="0">
                <a:solidFill>
                  <a:srgbClr val="00CC66"/>
                </a:solidFill>
                <a:latin typeface="Century Gothic" panose="020B0502020202020204" pitchFamily="34" charset="0"/>
              </a:rPr>
              <a:t>  Med  High </a:t>
            </a:r>
            <a:r>
              <a:rPr lang="en-US" sz="700" b="1" dirty="0" err="1">
                <a:solidFill>
                  <a:srgbClr val="00CC66"/>
                </a:solidFill>
                <a:latin typeface="Century Gothic" panose="020B0502020202020204" pitchFamily="34" charset="0"/>
              </a:rPr>
              <a:t>High</a:t>
            </a:r>
            <a:r>
              <a:rPr lang="en-US" sz="700" b="1" dirty="0">
                <a:solidFill>
                  <a:srgbClr val="00CC66"/>
                </a:solidFill>
                <a:latin typeface="Century Gothic" panose="020B0502020202020204" pitchFamily="34" charset="0"/>
              </a:rPr>
              <a:t> </a:t>
            </a:r>
            <a:r>
              <a:rPr lang="en-US" sz="700" b="1" dirty="0">
                <a:solidFill>
                  <a:srgbClr val="FF0000"/>
                </a:solidFill>
                <a:latin typeface="Century Gothic" panose="020B0502020202020204" pitchFamily="34" charset="0"/>
              </a:rPr>
              <a:t>Low</a:t>
            </a:r>
            <a:r>
              <a:rPr lang="en-US" sz="700" b="1" dirty="0">
                <a:solidFill>
                  <a:srgbClr val="00CC66"/>
                </a:solidFill>
                <a:latin typeface="Century Gothic" panose="020B0502020202020204" pitchFamily="34" charset="0"/>
              </a:rPr>
              <a:t> Med </a:t>
            </a:r>
            <a:r>
              <a:rPr lang="en-US" sz="700" b="1" dirty="0" err="1">
                <a:solidFill>
                  <a:srgbClr val="00CC66"/>
                </a:solidFill>
                <a:latin typeface="Century Gothic" panose="020B0502020202020204" pitchFamily="34" charset="0"/>
              </a:rPr>
              <a:t>Med</a:t>
            </a:r>
            <a:endParaRPr lang="en-US" sz="700" b="1" dirty="0">
              <a:solidFill>
                <a:srgbClr val="00CC66"/>
              </a:solidFill>
              <a:latin typeface="Century Gothic" panose="020B0502020202020204" pitchFamily="34" charset="0"/>
            </a:endParaRPr>
          </a:p>
        </p:txBody>
      </p:sp>
    </p:spTree>
    <p:extLst>
      <p:ext uri="{BB962C8B-B14F-4D97-AF65-F5344CB8AC3E}">
        <p14:creationId xmlns:p14="http://schemas.microsoft.com/office/powerpoint/2010/main" val="56605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49"/>
          <p:cNvPicPr preferRelativeResize="0"/>
          <p:nvPr/>
        </p:nvPicPr>
        <p:blipFill>
          <a:blip r:embed="rId3">
            <a:alphaModFix/>
          </a:blip>
          <a:stretch>
            <a:fillRect/>
          </a:stretch>
        </p:blipFill>
        <p:spPr>
          <a:xfrm>
            <a:off x="0" y="285750"/>
            <a:ext cx="6088100" cy="2554025"/>
          </a:xfrm>
          <a:prstGeom prst="rect">
            <a:avLst/>
          </a:prstGeom>
          <a:noFill/>
          <a:ln>
            <a:noFill/>
          </a:ln>
        </p:spPr>
      </p:pic>
      <p:sp>
        <p:nvSpPr>
          <p:cNvPr id="9" name="Title 1"/>
          <p:cNvSpPr txBox="1">
            <a:spLocks/>
          </p:cNvSpPr>
          <p:nvPr/>
        </p:nvSpPr>
        <p:spPr>
          <a:xfrm>
            <a:off x="4552949" y="-88988"/>
            <a:ext cx="3711575" cy="6922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800" b="1" dirty="0">
                <a:latin typeface="Century Gothic" panose="020B0502020202020204" pitchFamily="34" charset="0"/>
              </a:rPr>
              <a:t>Results Fig 5</a:t>
            </a:r>
          </a:p>
        </p:txBody>
      </p:sp>
      <p:sp>
        <p:nvSpPr>
          <p:cNvPr id="10" name="Google Shape;237;p46"/>
          <p:cNvSpPr txBox="1"/>
          <p:nvPr/>
        </p:nvSpPr>
        <p:spPr>
          <a:xfrm>
            <a:off x="-31751" y="2839775"/>
            <a:ext cx="4622800" cy="2559050"/>
          </a:xfrm>
          <a:prstGeom prst="rect">
            <a:avLst/>
          </a:prstGeom>
          <a:solidFill>
            <a:srgbClr val="D9D9D9"/>
          </a:solidFill>
          <a:ln>
            <a:noFill/>
          </a:ln>
        </p:spPr>
        <p:txBody>
          <a:bodyPr spcFirstLastPara="1" wrap="square" lIns="91425" tIns="91425" rIns="91425" bIns="91425" anchor="t" anchorCtr="0">
            <a:noAutofit/>
          </a:bodyPr>
          <a:lstStyle/>
          <a:p>
            <a:r>
              <a:rPr lang="en-US" sz="1000" b="1" dirty="0">
                <a:latin typeface="Century Gothic" panose="020B0502020202020204" pitchFamily="34" charset="0"/>
                <a:ea typeface="Twentieth Century"/>
                <a:cs typeface="Twentieth Century"/>
                <a:sym typeface="Twentieth Century"/>
              </a:rPr>
              <a:t>3. What is the distributional pattern that results as a function of variable intraspecific variation over space/time?</a:t>
            </a:r>
          </a:p>
          <a:p>
            <a:pPr marL="0" lvl="0" indent="0" algn="l" rtl="0">
              <a:spcBef>
                <a:spcPts val="0"/>
              </a:spcBef>
              <a:spcAft>
                <a:spcPts val="0"/>
              </a:spcAft>
              <a:buNone/>
            </a:pPr>
            <a:endParaRPr lang="en" sz="1000" dirty="0">
              <a:latin typeface="Century Gothic" panose="020B0502020202020204" pitchFamily="34" charset="0"/>
            </a:endParaRPr>
          </a:p>
          <a:p>
            <a:r>
              <a:rPr lang="en-US" sz="1000" dirty="0">
                <a:latin typeface="Century Gothic" panose="020B0502020202020204" pitchFamily="34" charset="0"/>
              </a:rPr>
              <a:t>Cluster analysis to see commonalities among zones/years </a:t>
            </a:r>
          </a:p>
          <a:p>
            <a:r>
              <a:rPr lang="en-US" sz="1000" dirty="0">
                <a:latin typeface="Century Gothic" panose="020B0502020202020204" pitchFamily="34" charset="0"/>
              </a:rPr>
              <a:t>     </a:t>
            </a:r>
            <a:r>
              <a:rPr lang="en-US" sz="1000" b="1" dirty="0">
                <a:latin typeface="Century Gothic" panose="020B0502020202020204" pitchFamily="34" charset="0"/>
              </a:rPr>
              <a:t>Years: 2 clusters</a:t>
            </a:r>
          </a:p>
          <a:p>
            <a:r>
              <a:rPr lang="en-US" sz="1000" dirty="0">
                <a:latin typeface="Century Gothic" panose="020B0502020202020204" pitchFamily="34" charset="0"/>
              </a:rPr>
              <a:t>Cluster A: 2016 (high change, El </a:t>
            </a:r>
            <a:r>
              <a:rPr lang="en-US" sz="1000" dirty="0" err="1">
                <a:latin typeface="Century Gothic" panose="020B0502020202020204" pitchFamily="34" charset="0"/>
              </a:rPr>
              <a:t>nino</a:t>
            </a:r>
            <a:r>
              <a:rPr lang="en-US" sz="1000" dirty="0">
                <a:latin typeface="Century Gothic" panose="020B0502020202020204" pitchFamily="34" charset="0"/>
              </a:rPr>
              <a:t>)</a:t>
            </a:r>
          </a:p>
          <a:p>
            <a:r>
              <a:rPr lang="en-US" sz="1000" dirty="0">
                <a:latin typeface="Century Gothic" panose="020B0502020202020204" pitchFamily="34" charset="0"/>
              </a:rPr>
              <a:t>Cluster B: all other years </a:t>
            </a:r>
          </a:p>
          <a:p>
            <a:endParaRPr lang="en-US" sz="300" dirty="0">
              <a:latin typeface="Century Gothic" panose="020B0502020202020204" pitchFamily="34" charset="0"/>
            </a:endParaRPr>
          </a:p>
          <a:p>
            <a:r>
              <a:rPr lang="en-US" sz="1000" b="1" dirty="0">
                <a:latin typeface="Century Gothic" panose="020B0502020202020204" pitchFamily="34" charset="0"/>
              </a:rPr>
              <a:t>    Zones: 5 clusters </a:t>
            </a:r>
            <a:r>
              <a:rPr lang="en-US" sz="1000" dirty="0">
                <a:latin typeface="Century Gothic" panose="020B0502020202020204" pitchFamily="34" charset="0"/>
              </a:rPr>
              <a:t> </a:t>
            </a:r>
          </a:p>
          <a:p>
            <a:r>
              <a:rPr lang="en-US" sz="1000" dirty="0">
                <a:solidFill>
                  <a:schemeClr val="tx1"/>
                </a:solidFill>
                <a:latin typeface="Century Gothic" panose="020B0502020202020204" pitchFamily="34" charset="0"/>
              </a:rPr>
              <a:t>Cluster A:  least variable, 1,2, 3, 5, 8, 9, 11, </a:t>
            </a:r>
          </a:p>
          <a:p>
            <a:r>
              <a:rPr lang="en-US" sz="1000" dirty="0">
                <a:solidFill>
                  <a:schemeClr val="tx1"/>
                </a:solidFill>
                <a:latin typeface="Century Gothic" panose="020B0502020202020204" pitchFamily="34" charset="0"/>
              </a:rPr>
              <a:t>Cluster B:  6, trend for increase in wet</a:t>
            </a:r>
          </a:p>
          <a:p>
            <a:r>
              <a:rPr lang="en-US" sz="1000" dirty="0">
                <a:solidFill>
                  <a:schemeClr val="tx1"/>
                </a:solidFill>
                <a:latin typeface="Century Gothic" panose="020B0502020202020204" pitchFamily="34" charset="0"/>
              </a:rPr>
              <a:t>Cluster C: 4, 7 increase in wet</a:t>
            </a:r>
          </a:p>
          <a:p>
            <a:r>
              <a:rPr lang="en-US" sz="1000" dirty="0">
                <a:solidFill>
                  <a:schemeClr val="tx1"/>
                </a:solidFill>
                <a:latin typeface="Century Gothic" panose="020B0502020202020204" pitchFamily="34" charset="0"/>
              </a:rPr>
              <a:t>Cluster D: 12  higher use in dry</a:t>
            </a:r>
          </a:p>
          <a:p>
            <a:r>
              <a:rPr lang="en-US" sz="1000" dirty="0">
                <a:solidFill>
                  <a:schemeClr val="tx1"/>
                </a:solidFill>
                <a:latin typeface="Century Gothic" panose="020B0502020202020204" pitchFamily="34" charset="0"/>
              </a:rPr>
              <a:t>Cluster E: 10   highest use in wet </a:t>
            </a:r>
            <a:endParaRPr sz="1000" dirty="0">
              <a:solidFill>
                <a:schemeClr val="tx1"/>
              </a:solidFill>
              <a:latin typeface="Century Gothic" panose="020B0502020202020204" pitchFamily="34" charset="0"/>
            </a:endParaRPr>
          </a:p>
        </p:txBody>
      </p:sp>
      <p:pic>
        <p:nvPicPr>
          <p:cNvPr id="11" name="Google Shape;279;p50"/>
          <p:cNvPicPr preferRelativeResize="0"/>
          <p:nvPr/>
        </p:nvPicPr>
        <p:blipFill rotWithShape="1">
          <a:blip r:embed="rId4">
            <a:alphaModFix/>
          </a:blip>
          <a:srcRect t="-1575" r="53150" b="42"/>
          <a:stretch/>
        </p:blipFill>
        <p:spPr>
          <a:xfrm>
            <a:off x="6394450" y="2647950"/>
            <a:ext cx="2621711" cy="2514600"/>
          </a:xfrm>
          <a:prstGeom prst="rect">
            <a:avLst/>
          </a:prstGeom>
          <a:noFill/>
          <a:ln>
            <a:noFill/>
          </a:ln>
        </p:spPr>
      </p:pic>
      <p:pic>
        <p:nvPicPr>
          <p:cNvPr id="12" name="Google Shape;279;p50"/>
          <p:cNvPicPr preferRelativeResize="0"/>
          <p:nvPr/>
        </p:nvPicPr>
        <p:blipFill rotWithShape="1">
          <a:blip r:embed="rId4">
            <a:alphaModFix/>
          </a:blip>
          <a:srcRect l="48015" b="1912"/>
          <a:stretch/>
        </p:blipFill>
        <p:spPr>
          <a:xfrm>
            <a:off x="6218242" y="179213"/>
            <a:ext cx="2702424" cy="2654212"/>
          </a:xfrm>
          <a:prstGeom prst="rect">
            <a:avLst/>
          </a:prstGeom>
          <a:noFill/>
          <a:ln>
            <a:noFill/>
          </a:ln>
        </p:spPr>
      </p:pic>
      <p:pic>
        <p:nvPicPr>
          <p:cNvPr id="13" name="Google Shape;301;p53"/>
          <p:cNvPicPr preferRelativeResize="0"/>
          <p:nvPr/>
        </p:nvPicPr>
        <p:blipFill rotWithShape="1">
          <a:blip r:embed="rId5">
            <a:alphaModFix/>
          </a:blip>
          <a:srcRect/>
          <a:stretch/>
        </p:blipFill>
        <p:spPr>
          <a:xfrm>
            <a:off x="3797299" y="3322462"/>
            <a:ext cx="2349501" cy="1541637"/>
          </a:xfrm>
          <a:prstGeom prst="rect">
            <a:avLst/>
          </a:prstGeom>
          <a:noFill/>
          <a:ln>
            <a:noFill/>
          </a:ln>
        </p:spPr>
      </p:pic>
      <p:sp>
        <p:nvSpPr>
          <p:cNvPr id="14" name="TextBox 13"/>
          <p:cNvSpPr txBox="1"/>
          <p:nvPr/>
        </p:nvSpPr>
        <p:spPr>
          <a:xfrm>
            <a:off x="254000" y="1670050"/>
            <a:ext cx="756500" cy="261610"/>
          </a:xfrm>
          <a:prstGeom prst="rect">
            <a:avLst/>
          </a:prstGeom>
          <a:noFill/>
        </p:spPr>
        <p:txBody>
          <a:bodyPr wrap="square" rtlCol="0">
            <a:spAutoFit/>
          </a:bodyPr>
          <a:lstStyle/>
          <a:p>
            <a:r>
              <a:rPr lang="en-US" sz="1050" dirty="0"/>
              <a:t>+ in wet</a:t>
            </a:r>
          </a:p>
        </p:txBody>
      </p:sp>
      <p:sp>
        <p:nvSpPr>
          <p:cNvPr id="16" name="TextBox 15"/>
          <p:cNvSpPr txBox="1"/>
          <p:nvPr/>
        </p:nvSpPr>
        <p:spPr>
          <a:xfrm>
            <a:off x="5637950" y="647700"/>
            <a:ext cx="756500" cy="261610"/>
          </a:xfrm>
          <a:prstGeom prst="rect">
            <a:avLst/>
          </a:prstGeom>
          <a:noFill/>
        </p:spPr>
        <p:txBody>
          <a:bodyPr wrap="square" rtlCol="0">
            <a:spAutoFit/>
          </a:bodyPr>
          <a:lstStyle/>
          <a:p>
            <a:r>
              <a:rPr lang="en-US" sz="1050" dirty="0"/>
              <a:t>+ in wet</a:t>
            </a:r>
          </a:p>
        </p:txBody>
      </p:sp>
      <p:sp>
        <p:nvSpPr>
          <p:cNvPr id="15" name="TextBox 14"/>
          <p:cNvSpPr txBox="1"/>
          <p:nvPr/>
        </p:nvSpPr>
        <p:spPr>
          <a:xfrm>
            <a:off x="5712561" y="1931660"/>
            <a:ext cx="756500" cy="253916"/>
          </a:xfrm>
          <a:prstGeom prst="rect">
            <a:avLst/>
          </a:prstGeom>
          <a:noFill/>
        </p:spPr>
        <p:txBody>
          <a:bodyPr wrap="square" rtlCol="0">
            <a:spAutoFit/>
          </a:bodyPr>
          <a:lstStyle/>
          <a:p>
            <a:r>
              <a:rPr lang="en-US" sz="1000" dirty="0">
                <a:solidFill>
                  <a:schemeClr val="tx1"/>
                </a:solidFill>
              </a:rPr>
              <a:t>+ in dry</a:t>
            </a:r>
          </a:p>
        </p:txBody>
      </p:sp>
      <p:sp>
        <p:nvSpPr>
          <p:cNvPr id="17" name="TextBox 16"/>
          <p:cNvSpPr txBox="1"/>
          <p:nvPr/>
        </p:nvSpPr>
        <p:spPr>
          <a:xfrm>
            <a:off x="254000" y="2096718"/>
            <a:ext cx="756500" cy="253916"/>
          </a:xfrm>
          <a:prstGeom prst="rect">
            <a:avLst/>
          </a:prstGeom>
          <a:noFill/>
        </p:spPr>
        <p:txBody>
          <a:bodyPr wrap="square" rtlCol="0">
            <a:spAutoFit/>
          </a:bodyPr>
          <a:lstStyle/>
          <a:p>
            <a:r>
              <a:rPr lang="en-US" sz="1000" dirty="0">
                <a:solidFill>
                  <a:schemeClr val="bg1"/>
                </a:solidFill>
              </a:rPr>
              <a:t>+ in dry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3" y="111540"/>
            <a:ext cx="8520600" cy="841800"/>
          </a:xfrm>
        </p:spPr>
        <p:txBody>
          <a:bodyPr/>
          <a:lstStyle/>
          <a:p>
            <a:pPr algn="l"/>
            <a:r>
              <a:rPr lang="en-US" sz="2800" b="1" dirty="0">
                <a:latin typeface="Century Gothic" panose="020B0502020202020204" pitchFamily="34" charset="0"/>
              </a:rPr>
              <a:t>Introduction: rationale</a:t>
            </a:r>
          </a:p>
        </p:txBody>
      </p:sp>
      <p:sp>
        <p:nvSpPr>
          <p:cNvPr id="3" name="Google Shape;306;p54"/>
          <p:cNvSpPr txBox="1">
            <a:spLocks/>
          </p:cNvSpPr>
          <p:nvPr/>
        </p:nvSpPr>
        <p:spPr>
          <a:xfrm>
            <a:off x="71123" y="953340"/>
            <a:ext cx="8680996" cy="395116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0000"/>
              </a:lnSpc>
              <a:buSzPts val="1400"/>
            </a:pPr>
            <a:br>
              <a:rPr lang="en-US" b="1" dirty="0">
                <a:latin typeface="Century Gothic" panose="020B0502020202020204" pitchFamily="34" charset="0"/>
                <a:ea typeface="Twentieth Century"/>
                <a:cs typeface="Twentieth Century"/>
                <a:sym typeface="Twentieth Century"/>
              </a:rPr>
            </a:br>
            <a:r>
              <a:rPr lang="en-US" b="1" dirty="0">
                <a:latin typeface="Century Gothic" panose="020B0502020202020204" pitchFamily="34" charset="0"/>
                <a:ea typeface="Twentieth Century"/>
                <a:cs typeface="Twentieth Century"/>
                <a:sym typeface="Twentieth Century"/>
              </a:rPr>
              <a:t>1) A primary way in which animals respond to </a:t>
            </a:r>
            <a:r>
              <a:rPr lang="en-US" b="1" dirty="0" err="1">
                <a:latin typeface="Century Gothic" panose="020B0502020202020204" pitchFamily="34" charset="0"/>
                <a:ea typeface="Twentieth Century"/>
                <a:cs typeface="Twentieth Century"/>
                <a:sym typeface="Twentieth Century"/>
              </a:rPr>
              <a:t>env</a:t>
            </a:r>
            <a:r>
              <a:rPr lang="en-US" b="1" dirty="0">
                <a:latin typeface="Century Gothic" panose="020B0502020202020204" pitchFamily="34" charset="0"/>
                <a:ea typeface="Twentieth Century"/>
                <a:cs typeface="Twentieth Century"/>
                <a:sym typeface="Twentieth Century"/>
              </a:rPr>
              <a:t> heterogeneity is with their movements</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2) New tracking techniques are greatly improving our understanding of exactly org track this </a:t>
            </a:r>
            <a:r>
              <a:rPr lang="en-US" b="1" dirty="0" err="1">
                <a:latin typeface="Century Gothic" panose="020B0502020202020204" pitchFamily="34" charset="0"/>
                <a:ea typeface="Twentieth Century"/>
                <a:cs typeface="Twentieth Century"/>
                <a:sym typeface="Twentieth Century"/>
              </a:rPr>
              <a:t>env</a:t>
            </a:r>
            <a:r>
              <a:rPr lang="en-US" b="1" dirty="0">
                <a:latin typeface="Century Gothic" panose="020B0502020202020204" pitchFamily="34" charset="0"/>
                <a:ea typeface="Twentieth Century"/>
                <a:cs typeface="Twentieth Century"/>
                <a:sym typeface="Twentieth Century"/>
              </a:rPr>
              <a:t> heterogeneity</a:t>
            </a: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	</a:t>
            </a: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3) A key insight of tracking data is the high levels of </a:t>
            </a:r>
            <a:r>
              <a:rPr lang="en-US" b="1" dirty="0" err="1">
                <a:latin typeface="Century Gothic" panose="020B0502020202020204" pitchFamily="34" charset="0"/>
                <a:ea typeface="Twentieth Century"/>
                <a:cs typeface="Twentieth Century"/>
                <a:sym typeface="Twentieth Century"/>
              </a:rPr>
              <a:t>ind</a:t>
            </a:r>
            <a:r>
              <a:rPr lang="en-US" b="1" dirty="0">
                <a:latin typeface="Century Gothic" panose="020B0502020202020204" pitchFamily="34" charset="0"/>
                <a:ea typeface="Twentieth Century"/>
                <a:cs typeface="Twentieth Century"/>
                <a:sym typeface="Twentieth Century"/>
              </a:rPr>
              <a:t> variation –that can match or exceed interspecific variation</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4) But at same time, </a:t>
            </a:r>
            <a:r>
              <a:rPr lang="en-US" b="1" dirty="0" err="1">
                <a:latin typeface="Century Gothic" panose="020B0502020202020204" pitchFamily="34" charset="0"/>
                <a:ea typeface="Twentieth Century"/>
                <a:cs typeface="Twentieth Century"/>
                <a:sym typeface="Twentieth Century"/>
              </a:rPr>
              <a:t>env</a:t>
            </a:r>
            <a:r>
              <a:rPr lang="en-US" b="1" dirty="0">
                <a:latin typeface="Century Gothic" panose="020B0502020202020204" pitchFamily="34" charset="0"/>
                <a:ea typeface="Twentieth Century"/>
                <a:cs typeface="Twentieth Century"/>
                <a:sym typeface="Twentieth Century"/>
              </a:rPr>
              <a:t> heterogeneity can act to synchronize movements   </a:t>
            </a: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	</a:t>
            </a:r>
            <a:r>
              <a:rPr lang="en-US" b="1" dirty="0">
                <a:solidFill>
                  <a:srgbClr val="0070C0"/>
                </a:solidFill>
                <a:latin typeface="Century Gothic" panose="020B0502020202020204" pitchFamily="34" charset="0"/>
                <a:ea typeface="Twentieth Century"/>
                <a:cs typeface="Twentieth Century"/>
                <a:sym typeface="Twentieth Century"/>
              </a:rPr>
              <a:t>- A great example of this is how org track </a:t>
            </a:r>
            <a:r>
              <a:rPr lang="en-US" b="1" dirty="0" err="1">
                <a:solidFill>
                  <a:srgbClr val="0070C0"/>
                </a:solidFill>
                <a:latin typeface="Century Gothic" panose="020B0502020202020204" pitchFamily="34" charset="0"/>
                <a:ea typeface="Twentieth Century"/>
                <a:cs typeface="Twentieth Century"/>
                <a:sym typeface="Twentieth Century"/>
              </a:rPr>
              <a:t>phenological</a:t>
            </a:r>
            <a:r>
              <a:rPr lang="en-US" b="1" dirty="0">
                <a:solidFill>
                  <a:srgbClr val="0070C0"/>
                </a:solidFill>
                <a:latin typeface="Century Gothic" panose="020B0502020202020204" pitchFamily="34" charset="0"/>
                <a:ea typeface="Twentieth Century"/>
                <a:cs typeface="Twentieth Century"/>
                <a:sym typeface="Twentieth Century"/>
              </a:rPr>
              <a:t> variation in resources across 	space (resource waves) resulting in similarity in space use &amp; synchronized </a:t>
            </a:r>
            <a:r>
              <a:rPr lang="en-US" b="1" dirty="0" err="1">
                <a:solidFill>
                  <a:srgbClr val="0070C0"/>
                </a:solidFill>
                <a:latin typeface="Century Gothic" panose="020B0502020202020204" pitchFamily="34" charset="0"/>
                <a:ea typeface="Twentieth Century"/>
                <a:cs typeface="Twentieth Century"/>
                <a:sym typeface="Twentieth Century"/>
              </a:rPr>
              <a:t>mov</a:t>
            </a:r>
            <a:r>
              <a:rPr lang="en-US" b="1" dirty="0">
                <a:solidFill>
                  <a:srgbClr val="0070C0"/>
                </a:solidFill>
                <a:latin typeface="Century Gothic" panose="020B0502020202020204" pitchFamily="34" charset="0"/>
                <a:ea typeface="Twentieth Century"/>
                <a:cs typeface="Twentieth Century"/>
                <a:sym typeface="Twentieth Century"/>
              </a:rPr>
              <a:t> patterns 	across the landscape</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p:txBody>
      </p:sp>
    </p:spTree>
    <p:extLst>
      <p:ext uri="{BB962C8B-B14F-4D97-AF65-F5344CB8AC3E}">
        <p14:creationId xmlns:p14="http://schemas.microsoft.com/office/powerpoint/2010/main" val="1355346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99" name="Google Shape;299;p5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00" name="Google Shape;300;p53"/>
          <p:cNvPicPr preferRelativeResize="0"/>
          <p:nvPr/>
        </p:nvPicPr>
        <p:blipFill>
          <a:blip r:embed="rId3">
            <a:alphaModFix/>
          </a:blip>
          <a:stretch>
            <a:fillRect/>
          </a:stretch>
        </p:blipFill>
        <p:spPr>
          <a:xfrm>
            <a:off x="92633" y="0"/>
            <a:ext cx="8958734"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35F014-7D69-40EA-AB1D-23511E2BAC07}"/>
              </a:ext>
            </a:extLst>
          </p:cNvPr>
          <p:cNvPicPr>
            <a:picLocks noChangeAspect="1"/>
          </p:cNvPicPr>
          <p:nvPr/>
        </p:nvPicPr>
        <p:blipFill rotWithShape="1">
          <a:blip r:embed="rId2"/>
          <a:srcRect t="-519" r="42726"/>
          <a:stretch/>
        </p:blipFill>
        <p:spPr>
          <a:xfrm>
            <a:off x="329546" y="171451"/>
            <a:ext cx="4172605" cy="4204607"/>
          </a:xfrm>
          <a:prstGeom prst="rect">
            <a:avLst/>
          </a:prstGeom>
        </p:spPr>
      </p:pic>
      <p:pic>
        <p:nvPicPr>
          <p:cNvPr id="3" name="Picture 2">
            <a:extLst>
              <a:ext uri="{FF2B5EF4-FFF2-40B4-BE49-F238E27FC236}">
                <a16:creationId xmlns:a16="http://schemas.microsoft.com/office/drawing/2014/main" id="{00B6BAC7-780F-4167-9825-2C5691D0574B}"/>
              </a:ext>
            </a:extLst>
          </p:cNvPr>
          <p:cNvPicPr>
            <a:picLocks noChangeAspect="1"/>
          </p:cNvPicPr>
          <p:nvPr/>
        </p:nvPicPr>
        <p:blipFill>
          <a:blip r:embed="rId3"/>
          <a:stretch>
            <a:fillRect/>
          </a:stretch>
        </p:blipFill>
        <p:spPr>
          <a:xfrm>
            <a:off x="4749801" y="161306"/>
            <a:ext cx="2673349" cy="2520586"/>
          </a:xfrm>
          <a:prstGeom prst="rect">
            <a:avLst/>
          </a:prstGeom>
        </p:spPr>
      </p:pic>
    </p:spTree>
    <p:extLst>
      <p:ext uri="{BB962C8B-B14F-4D97-AF65-F5344CB8AC3E}">
        <p14:creationId xmlns:p14="http://schemas.microsoft.com/office/powerpoint/2010/main" val="67770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F6239-5A34-4562-9CD2-497A194ED8CD}"/>
              </a:ext>
            </a:extLst>
          </p:cNvPr>
          <p:cNvSpPr>
            <a:spLocks noGrp="1"/>
          </p:cNvSpPr>
          <p:nvPr>
            <p:ph type="title"/>
          </p:nvPr>
        </p:nvSpPr>
        <p:spPr/>
        <p:txBody>
          <a:bodyPr/>
          <a:lstStyle/>
          <a:p>
            <a:endParaRPr lang="en-US"/>
          </a:p>
        </p:txBody>
      </p:sp>
      <p:pic>
        <p:nvPicPr>
          <p:cNvPr id="3" name="Google Shape;301;p53">
            <a:extLst>
              <a:ext uri="{FF2B5EF4-FFF2-40B4-BE49-F238E27FC236}">
                <a16:creationId xmlns:a16="http://schemas.microsoft.com/office/drawing/2014/main" id="{4D56FDEA-13A6-47B3-8B10-4968645A0605}"/>
              </a:ext>
            </a:extLst>
          </p:cNvPr>
          <p:cNvPicPr preferRelativeResize="0"/>
          <p:nvPr/>
        </p:nvPicPr>
        <p:blipFill rotWithShape="1">
          <a:blip r:embed="rId2">
            <a:alphaModFix/>
          </a:blip>
          <a:srcRect/>
          <a:stretch/>
        </p:blipFill>
        <p:spPr>
          <a:xfrm>
            <a:off x="1184727" y="517324"/>
            <a:ext cx="5658758" cy="4108852"/>
          </a:xfrm>
          <a:prstGeom prst="rect">
            <a:avLst/>
          </a:prstGeom>
          <a:noFill/>
          <a:ln>
            <a:noFill/>
          </a:ln>
        </p:spPr>
      </p:pic>
    </p:spTree>
    <p:extLst>
      <p:ext uri="{BB962C8B-B14F-4D97-AF65-F5344CB8AC3E}">
        <p14:creationId xmlns:p14="http://schemas.microsoft.com/office/powerpoint/2010/main" val="3109095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3400" y="115603"/>
            <a:ext cx="8520600"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Century Gothic" panose="020B0502020202020204" pitchFamily="34" charset="0"/>
              </a:rPr>
              <a:t>Key findings	 	      Discussion</a:t>
            </a:r>
          </a:p>
        </p:txBody>
      </p:sp>
      <p:sp>
        <p:nvSpPr>
          <p:cNvPr id="3" name="Google Shape;306;p54"/>
          <p:cNvSpPr txBox="1">
            <a:spLocks/>
          </p:cNvSpPr>
          <p:nvPr/>
        </p:nvSpPr>
        <p:spPr>
          <a:xfrm>
            <a:off x="73522" y="1017997"/>
            <a:ext cx="4392152" cy="3951323"/>
          </a:xfrm>
          <a:prstGeom prst="rect">
            <a:avLst/>
          </a:prstGeom>
          <a:solidFill>
            <a:schemeClr val="bg1">
              <a:lumMod val="95000"/>
            </a:schemeClr>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ts val="2100"/>
            </a:pPr>
            <a:r>
              <a:rPr lang="en-US" dirty="0">
                <a:latin typeface="Century Gothic" panose="020B0502020202020204" pitchFamily="34" charset="0"/>
                <a:ea typeface="Twentieth Century"/>
                <a:cs typeface="Twentieth Century"/>
                <a:sym typeface="Twentieth Century"/>
              </a:rPr>
              <a:t>Levels of intraspecific variation in space use vary seasonally &amp; are strongly affected by dry season stage:</a:t>
            </a:r>
          </a:p>
          <a:p>
            <a:pPr>
              <a:lnSpc>
                <a:spcPct val="90000"/>
              </a:lnSpc>
              <a:buSzPts val="2100"/>
            </a:pPr>
            <a:r>
              <a:rPr lang="en-US" dirty="0">
                <a:latin typeface="Century Gothic" panose="020B0502020202020204" pitchFamily="34" charset="0"/>
                <a:ea typeface="Twentieth Century"/>
                <a:cs typeface="Twentieth Century"/>
                <a:sym typeface="Twentieth Century"/>
              </a:rPr>
              <a:t>  high variation in space use at high stage &amp; low at low stage</a:t>
            </a: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r>
              <a:rPr lang="en-US" dirty="0">
                <a:latin typeface="Century Gothic" panose="020B0502020202020204" pitchFamily="34" charset="0"/>
                <a:ea typeface="Twentieth Century"/>
                <a:cs typeface="Twentieth Century"/>
                <a:sym typeface="Twentieth Century"/>
              </a:rPr>
              <a:t>Observed this pattern most years, except 2012/2016 </a:t>
            </a: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r>
              <a:rPr lang="en-US" dirty="0">
                <a:latin typeface="Century Gothic" panose="020B0502020202020204" pitchFamily="34" charset="0"/>
                <a:ea typeface="Twentieth Century"/>
                <a:cs typeface="Twentieth Century"/>
                <a:sym typeface="Twentieth Century"/>
              </a:rPr>
              <a:t>High year to year variation in space use, increased in more recent years?</a:t>
            </a: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r>
              <a:rPr lang="en-US" dirty="0">
                <a:latin typeface="Century Gothic" panose="020B0502020202020204" pitchFamily="34" charset="0"/>
                <a:ea typeface="Twentieth Century"/>
                <a:cs typeface="Twentieth Century"/>
                <a:sym typeface="Twentieth Century"/>
              </a:rPr>
              <a:t>2016 El Nino year has unique pattern of space use – highly variable increased used of bay &amp; downstream </a:t>
            </a: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r>
              <a:rPr lang="en-US" dirty="0">
                <a:latin typeface="Century Gothic" panose="020B0502020202020204" pitchFamily="34" charset="0"/>
                <a:ea typeface="Twentieth Century"/>
                <a:cs typeface="Twentieth Century"/>
                <a:sym typeface="Twentieth Century"/>
              </a:rPr>
              <a:t>For other </a:t>
            </a:r>
            <a:r>
              <a:rPr lang="en-US" dirty="0" err="1">
                <a:latin typeface="Century Gothic" panose="020B0502020202020204" pitchFamily="34" charset="0"/>
                <a:ea typeface="Twentieth Century"/>
                <a:cs typeface="Twentieth Century"/>
                <a:sym typeface="Twentieth Century"/>
              </a:rPr>
              <a:t>yrs</a:t>
            </a:r>
            <a:r>
              <a:rPr lang="en-US" dirty="0">
                <a:latin typeface="Century Gothic" panose="020B0502020202020204" pitchFamily="34" charset="0"/>
                <a:ea typeface="Twentieth Century"/>
                <a:cs typeface="Twentieth Century"/>
                <a:sym typeface="Twentieth Century"/>
              </a:rPr>
              <a:t>, </a:t>
            </a:r>
            <a:r>
              <a:rPr lang="en-US" dirty="0" err="1">
                <a:latin typeface="Century Gothic" panose="020B0502020202020204" pitchFamily="34" charset="0"/>
                <a:ea typeface="Twentieth Century"/>
                <a:cs typeface="Twentieth Century"/>
                <a:sym typeface="Twentieth Century"/>
              </a:rPr>
              <a:t>yr</a:t>
            </a:r>
            <a:r>
              <a:rPr lang="en-US" dirty="0">
                <a:latin typeface="Century Gothic" panose="020B0502020202020204" pitchFamily="34" charset="0"/>
                <a:ea typeface="Twentieth Century"/>
                <a:cs typeface="Twentieth Century"/>
                <a:sym typeface="Twentieth Century"/>
              </a:rPr>
              <a:t> to </a:t>
            </a:r>
            <a:r>
              <a:rPr lang="en-US" dirty="0" err="1">
                <a:latin typeface="Century Gothic" panose="020B0502020202020204" pitchFamily="34" charset="0"/>
                <a:ea typeface="Twentieth Century"/>
                <a:cs typeface="Twentieth Century"/>
                <a:sym typeface="Twentieth Century"/>
              </a:rPr>
              <a:t>yr</a:t>
            </a:r>
            <a:r>
              <a:rPr lang="en-US" dirty="0">
                <a:latin typeface="Century Gothic" panose="020B0502020202020204" pitchFamily="34" charset="0"/>
                <a:ea typeface="Twentieth Century"/>
                <a:cs typeface="Twentieth Century"/>
                <a:sym typeface="Twentieth Century"/>
              </a:rPr>
              <a:t> variation does not match up to ranking of prey pulse – lots of reshuffling in space?</a:t>
            </a: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p:txBody>
      </p:sp>
      <p:sp>
        <p:nvSpPr>
          <p:cNvPr id="4" name="Google Shape;306;p54"/>
          <p:cNvSpPr txBox="1">
            <a:spLocks/>
          </p:cNvSpPr>
          <p:nvPr/>
        </p:nvSpPr>
        <p:spPr>
          <a:xfrm>
            <a:off x="-2310752" y="953283"/>
            <a:ext cx="2118594" cy="3947070"/>
          </a:xfrm>
          <a:prstGeom prst="rect">
            <a:avLst/>
          </a:prstGeom>
          <a:solidFill>
            <a:schemeClr val="bg1">
              <a:lumMod val="95000"/>
            </a:schemeClr>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90000"/>
              </a:lnSpc>
              <a:buSzPts val="1400"/>
              <a:buAutoNum type="arabicPeriod"/>
            </a:pPr>
            <a:r>
              <a:rPr lang="en-US" b="1" dirty="0">
                <a:latin typeface="Century Gothic" panose="020B0502020202020204" pitchFamily="34" charset="0"/>
                <a:ea typeface="Twentieth Century"/>
                <a:cs typeface="Twentieth Century"/>
                <a:sym typeface="Twentieth Century"/>
              </a:rPr>
              <a:t>How does the level of intraspecific variation in space use vary over time (seasons, years)? </a:t>
            </a:r>
          </a:p>
          <a:p>
            <a:pPr marL="342900" indent="-342900" algn="just">
              <a:lnSpc>
                <a:spcPct val="90000"/>
              </a:lnSpc>
              <a:buSzPts val="1400"/>
              <a:buAutoNum type="arabicPeriod"/>
            </a:pPr>
            <a:endParaRPr lang="en-US" b="1" dirty="0">
              <a:latin typeface="Century Gothic" panose="020B0502020202020204" pitchFamily="34" charset="0"/>
              <a:ea typeface="Twentieth Century"/>
              <a:cs typeface="Twentieth Century"/>
              <a:sym typeface="Twentieth Century"/>
            </a:endParaRPr>
          </a:p>
          <a:p>
            <a:pPr marL="342900" indent="-342900" algn="just">
              <a:lnSpc>
                <a:spcPct val="90000"/>
              </a:lnSpc>
              <a:buSzPts val="1400"/>
              <a:buAutoNum type="arabicPeriod"/>
            </a:pPr>
            <a:r>
              <a:rPr lang="en-US" b="1" dirty="0">
                <a:latin typeface="Century Gothic" panose="020B0502020202020204" pitchFamily="34" charset="0"/>
                <a:ea typeface="Twentieth Century"/>
                <a:cs typeface="Twentieth Century"/>
                <a:sym typeface="Twentieth Century"/>
              </a:rPr>
              <a:t>Is this interspecific variation in space use related to hydrological conditions?</a:t>
            </a:r>
          </a:p>
          <a:p>
            <a:pPr marL="342900" indent="-342900" algn="just">
              <a:lnSpc>
                <a:spcPct val="90000"/>
              </a:lnSpc>
              <a:buSzPts val="1400"/>
              <a:buAutoNum type="arabicPeriod"/>
            </a:pPr>
            <a:endParaRPr lang="en-US" b="1" dirty="0">
              <a:latin typeface="Century Gothic" panose="020B0502020202020204" pitchFamily="34" charset="0"/>
              <a:ea typeface="Twentieth Century"/>
              <a:cs typeface="Twentieth Century"/>
              <a:sym typeface="Twentieth Century"/>
            </a:endParaRPr>
          </a:p>
          <a:p>
            <a:r>
              <a:rPr lang="en-US" b="1" dirty="0">
                <a:latin typeface="Century Gothic" panose="020B0502020202020204" pitchFamily="34" charset="0"/>
                <a:ea typeface="Twentieth Century"/>
                <a:cs typeface="Twentieth Century"/>
                <a:sym typeface="Twentieth Century"/>
              </a:rPr>
              <a:t>3.   What is the distributional pattern that results as a function of variable intraspecific variation over space/time?</a:t>
            </a:r>
          </a:p>
        </p:txBody>
      </p:sp>
      <p:sp>
        <p:nvSpPr>
          <p:cNvPr id="5" name="Google Shape;306;p54"/>
          <p:cNvSpPr txBox="1">
            <a:spLocks/>
          </p:cNvSpPr>
          <p:nvPr/>
        </p:nvSpPr>
        <p:spPr>
          <a:xfrm>
            <a:off x="4817117" y="1017997"/>
            <a:ext cx="4263087" cy="4032710"/>
          </a:xfrm>
          <a:prstGeom prst="rect">
            <a:avLst/>
          </a:prstGeom>
          <a:solidFill>
            <a:schemeClr val="bg1">
              <a:lumMod val="95000"/>
            </a:schemeClr>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ts val="2100"/>
            </a:pPr>
            <a:r>
              <a:rPr lang="en-US" dirty="0">
                <a:latin typeface="Century Gothic" panose="020B0502020202020204" pitchFamily="34" charset="0"/>
                <a:ea typeface="Twentieth Century"/>
                <a:cs typeface="Twentieth Century"/>
                <a:sym typeface="Twentieth Century"/>
              </a:rPr>
              <a:t>Intraspecific variation x </a:t>
            </a:r>
            <a:r>
              <a:rPr lang="en-US" dirty="0" err="1">
                <a:latin typeface="Century Gothic" panose="020B0502020202020204" pitchFamily="34" charset="0"/>
                <a:ea typeface="Twentieth Century"/>
                <a:cs typeface="Twentieth Century"/>
                <a:sym typeface="Twentieth Century"/>
              </a:rPr>
              <a:t>env</a:t>
            </a:r>
            <a:r>
              <a:rPr lang="en-US" dirty="0">
                <a:latin typeface="Century Gothic" panose="020B0502020202020204" pitchFamily="34" charset="0"/>
                <a:ea typeface="Twentieth Century"/>
                <a:cs typeface="Twentieth Century"/>
                <a:sym typeface="Twentieth Century"/>
              </a:rPr>
              <a:t> interaction = </a:t>
            </a:r>
          </a:p>
          <a:p>
            <a:pPr>
              <a:lnSpc>
                <a:spcPct val="90000"/>
              </a:lnSpc>
              <a:buSzPts val="2100"/>
            </a:pPr>
            <a:r>
              <a:rPr lang="en-US" dirty="0">
                <a:latin typeface="Century Gothic" panose="020B0502020202020204" pitchFamily="34" charset="0"/>
                <a:ea typeface="Twentieth Century"/>
                <a:cs typeface="Twentieth Century"/>
                <a:sym typeface="Twentieth Century"/>
              </a:rPr>
              <a:t>   Levels of variation among individuals are modulated by </a:t>
            </a:r>
            <a:r>
              <a:rPr lang="en-US" dirty="0" err="1">
                <a:latin typeface="Century Gothic" panose="020B0502020202020204" pitchFamily="34" charset="0"/>
                <a:ea typeface="Twentieth Century"/>
                <a:cs typeface="Twentieth Century"/>
                <a:sym typeface="Twentieth Century"/>
              </a:rPr>
              <a:t>env</a:t>
            </a:r>
            <a:r>
              <a:rPr lang="en-US" dirty="0">
                <a:latin typeface="Century Gothic" panose="020B0502020202020204" pitchFamily="34" charset="0"/>
                <a:ea typeface="Twentieth Century"/>
                <a:cs typeface="Twentieth Century"/>
                <a:sym typeface="Twentieth Century"/>
              </a:rPr>
              <a:t> conditions</a:t>
            </a: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r>
              <a:rPr lang="en-US" dirty="0">
                <a:latin typeface="Century Gothic" panose="020B0502020202020204" pitchFamily="34" charset="0"/>
                <a:ea typeface="Twentieth Century"/>
                <a:cs typeface="Twentieth Century"/>
                <a:sym typeface="Twentieth Century"/>
              </a:rPr>
              <a:t>Foraging = strong, consistent attractor</a:t>
            </a:r>
          </a:p>
          <a:p>
            <a:pPr>
              <a:lnSpc>
                <a:spcPct val="90000"/>
              </a:lnSpc>
              <a:buSzPts val="2100"/>
            </a:pPr>
            <a:r>
              <a:rPr lang="en-US" dirty="0">
                <a:latin typeface="Century Gothic" panose="020B0502020202020204" pitchFamily="34" charset="0"/>
                <a:ea typeface="Twentieth Century"/>
                <a:cs typeface="Twentieth Century"/>
                <a:sym typeface="Twentieth Century"/>
              </a:rPr>
              <a:t>   Shown previously</a:t>
            </a:r>
          </a:p>
          <a:p>
            <a:pPr>
              <a:lnSpc>
                <a:spcPct val="90000"/>
              </a:lnSpc>
              <a:buSzPts val="2100"/>
            </a:pPr>
            <a:r>
              <a:rPr lang="en-US" dirty="0">
                <a:latin typeface="Century Gothic" panose="020B0502020202020204" pitchFamily="34" charset="0"/>
                <a:ea typeface="Twentieth Century"/>
                <a:cs typeface="Twentieth Century"/>
                <a:sym typeface="Twentieth Century"/>
              </a:rPr>
              <a:t>   Years with no variation in E are lowest prey   pulse years (post drought) </a:t>
            </a: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r>
              <a:rPr lang="en-US" dirty="0">
                <a:latin typeface="Century Gothic" panose="020B0502020202020204" pitchFamily="34" charset="0"/>
                <a:ea typeface="Twentieth Century"/>
                <a:cs typeface="Twentieth Century"/>
                <a:sym typeface="Twentieth Century"/>
              </a:rPr>
              <a:t>Higher mobility of </a:t>
            </a:r>
            <a:r>
              <a:rPr lang="en-US" dirty="0" err="1">
                <a:latin typeface="Century Gothic" panose="020B0502020202020204" pitchFamily="34" charset="0"/>
                <a:ea typeface="Twentieth Century"/>
                <a:cs typeface="Twentieth Century"/>
                <a:sym typeface="Twentieth Century"/>
              </a:rPr>
              <a:t>snook</a:t>
            </a:r>
            <a:r>
              <a:rPr lang="en-US" dirty="0">
                <a:latin typeface="Century Gothic" panose="020B0502020202020204" pitchFamily="34" charset="0"/>
                <a:ea typeface="Twentieth Century"/>
                <a:cs typeface="Twentieth Century"/>
                <a:sym typeface="Twentieth Century"/>
              </a:rPr>
              <a:t> in absence of predictable prey pulse?</a:t>
            </a: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a:p>
            <a:pPr>
              <a:lnSpc>
                <a:spcPct val="90000"/>
              </a:lnSpc>
              <a:buSzPts val="2100"/>
            </a:pPr>
            <a:r>
              <a:rPr lang="en-US" dirty="0">
                <a:latin typeface="Century Gothic" panose="020B0502020202020204" pitchFamily="34" charset="0"/>
                <a:ea typeface="Twentieth Century"/>
                <a:cs typeface="Twentieth Century"/>
                <a:sym typeface="Twentieth Century"/>
              </a:rPr>
              <a:t>Space use is highly variable in space </a:t>
            </a:r>
            <a:r>
              <a:rPr lang="en-US">
                <a:latin typeface="Century Gothic" panose="020B0502020202020204" pitchFamily="34" charset="0"/>
                <a:ea typeface="Twentieth Century"/>
                <a:cs typeface="Twentieth Century"/>
                <a:sym typeface="Twentieth Century"/>
              </a:rPr>
              <a:t>across zones?</a:t>
            </a:r>
            <a:endParaRPr lang="en-US" dirty="0">
              <a:latin typeface="Century Gothic" panose="020B0502020202020204" pitchFamily="34" charset="0"/>
              <a:ea typeface="Twentieth Century"/>
              <a:cs typeface="Twentieth Century"/>
              <a:sym typeface="Twentieth Century"/>
            </a:endParaRPr>
          </a:p>
        </p:txBody>
      </p:sp>
    </p:spTree>
    <p:extLst>
      <p:ext uri="{BB962C8B-B14F-4D97-AF65-F5344CB8AC3E}">
        <p14:creationId xmlns:p14="http://schemas.microsoft.com/office/powerpoint/2010/main" val="2731381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1026" name="Picture 2" descr="Image 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35" y="1176712"/>
            <a:ext cx="3552879" cy="3552879"/>
          </a:xfrm>
          <a:prstGeom prst="rect">
            <a:avLst/>
          </a:prstGeom>
          <a:noFill/>
          <a:extLst>
            <a:ext uri="{909E8E84-426E-40DD-AFC4-6F175D3DCCD1}">
              <a14:hiddenFill xmlns:a14="http://schemas.microsoft.com/office/drawing/2010/main">
                <a:solidFill>
                  <a:srgbClr val="FFFFFF"/>
                </a:solidFill>
              </a14:hiddenFill>
            </a:ext>
          </a:extLst>
        </p:spPr>
      </p:pic>
      <p:sp>
        <p:nvSpPr>
          <p:cNvPr id="257" name="Google Shape;257;p48"/>
          <p:cNvSpPr txBox="1"/>
          <p:nvPr/>
        </p:nvSpPr>
        <p:spPr>
          <a:xfrm>
            <a:off x="428350" y="304675"/>
            <a:ext cx="22245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Century Gothic" panose="020B0502020202020204" pitchFamily="34" charset="0"/>
              </a:rPr>
              <a:t>Change wet – dry</a:t>
            </a:r>
          </a:p>
          <a:p>
            <a:pPr marL="285750" lvl="0" indent="-285750" algn="l" rtl="0">
              <a:spcBef>
                <a:spcPts val="0"/>
              </a:spcBef>
              <a:spcAft>
                <a:spcPts val="0"/>
              </a:spcAft>
              <a:buFontTx/>
              <a:buChar char="-"/>
            </a:pPr>
            <a:r>
              <a:rPr lang="en" dirty="0">
                <a:latin typeface="Century Gothic" panose="020B0502020202020204" pitchFamily="34" charset="0"/>
              </a:rPr>
              <a:t>= higher use in dry</a:t>
            </a:r>
          </a:p>
          <a:p>
            <a:pPr lvl="0" algn="l" rtl="0">
              <a:spcBef>
                <a:spcPts val="0"/>
              </a:spcBef>
              <a:spcAft>
                <a:spcPts val="0"/>
              </a:spcAft>
            </a:pPr>
            <a:r>
              <a:rPr lang="en" dirty="0">
                <a:latin typeface="Century Gothic" panose="020B0502020202020204" pitchFamily="34" charset="0"/>
              </a:rPr>
              <a:t>+    = higher use in wet</a:t>
            </a:r>
            <a:endParaRPr dirty="0">
              <a:latin typeface="Century Gothic" panose="020B0502020202020204" pitchFamily="34" charset="0"/>
            </a:endParaRPr>
          </a:p>
        </p:txBody>
      </p:sp>
      <p:sp>
        <p:nvSpPr>
          <p:cNvPr id="259" name="Google Shape;259;p48"/>
          <p:cNvSpPr txBox="1"/>
          <p:nvPr/>
        </p:nvSpPr>
        <p:spPr>
          <a:xfrm>
            <a:off x="-1179500" y="1269075"/>
            <a:ext cx="1179600" cy="3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Negative = dry season is higher  </a:t>
            </a:r>
            <a:endParaRPr/>
          </a:p>
          <a:p>
            <a:pPr marL="0" lvl="0" indent="0" algn="l" rtl="0">
              <a:spcBef>
                <a:spcPts val="0"/>
              </a:spcBef>
              <a:spcAft>
                <a:spcPts val="0"/>
              </a:spcAft>
              <a:buNone/>
            </a:pPr>
            <a:endParaRPr/>
          </a:p>
          <a:p>
            <a:pPr marL="0" lvl="0" indent="0" algn="l" rtl="0">
              <a:spcBef>
                <a:spcPts val="0"/>
              </a:spcBef>
              <a:spcAft>
                <a:spcPts val="0"/>
              </a:spcAft>
              <a:buNone/>
            </a:pPr>
            <a:r>
              <a:rPr lang="en"/>
              <a:t>Positive value = wet season is higher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Lower relative change </a:t>
            </a:r>
            <a:endParaRPr/>
          </a:p>
        </p:txBody>
      </p:sp>
      <p:sp>
        <p:nvSpPr>
          <p:cNvPr id="262" name="Google Shape;262;p48"/>
          <p:cNvSpPr txBox="1"/>
          <p:nvPr/>
        </p:nvSpPr>
        <p:spPr>
          <a:xfrm>
            <a:off x="7554750" y="3774100"/>
            <a:ext cx="42999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 name="TextBox 15"/>
          <p:cNvSpPr txBox="1"/>
          <p:nvPr/>
        </p:nvSpPr>
        <p:spPr>
          <a:xfrm>
            <a:off x="846863" y="4677694"/>
            <a:ext cx="3867150" cy="276999"/>
          </a:xfrm>
          <a:prstGeom prst="rect">
            <a:avLst/>
          </a:prstGeom>
          <a:solidFill>
            <a:schemeClr val="bg1"/>
          </a:solidFill>
        </p:spPr>
        <p:txBody>
          <a:bodyPr wrap="square" rtlCol="0">
            <a:spAutoFit/>
          </a:bodyPr>
          <a:lstStyle/>
          <a:p>
            <a:r>
              <a:rPr lang="en-US" sz="1200" b="1" dirty="0">
                <a:solidFill>
                  <a:srgbClr val="FF0000"/>
                </a:solidFill>
                <a:latin typeface="Century Gothic" panose="020B0502020202020204" pitchFamily="34" charset="0"/>
              </a:rPr>
              <a:t>Low</a:t>
            </a:r>
            <a:r>
              <a:rPr lang="en-US" sz="1200" b="1" dirty="0">
                <a:solidFill>
                  <a:srgbClr val="00CC66"/>
                </a:solidFill>
                <a:latin typeface="Century Gothic" panose="020B0502020202020204" pitchFamily="34" charset="0"/>
              </a:rPr>
              <a:t>  Med  High </a:t>
            </a:r>
            <a:r>
              <a:rPr lang="en-US" sz="1200" b="1" dirty="0" err="1">
                <a:solidFill>
                  <a:srgbClr val="00CC66"/>
                </a:solidFill>
                <a:latin typeface="Century Gothic" panose="020B0502020202020204" pitchFamily="34" charset="0"/>
              </a:rPr>
              <a:t>Vhigh</a:t>
            </a:r>
            <a:r>
              <a:rPr lang="en-US" sz="1200" b="1" dirty="0">
                <a:solidFill>
                  <a:srgbClr val="00CC66"/>
                </a:solidFill>
                <a:latin typeface="Century Gothic" panose="020B0502020202020204" pitchFamily="34" charset="0"/>
              </a:rPr>
              <a:t> </a:t>
            </a:r>
            <a:r>
              <a:rPr lang="en-US" sz="1200" b="1" dirty="0">
                <a:solidFill>
                  <a:srgbClr val="FF0000"/>
                </a:solidFill>
                <a:latin typeface="Century Gothic" panose="020B0502020202020204" pitchFamily="34" charset="0"/>
              </a:rPr>
              <a:t>Low</a:t>
            </a:r>
            <a:r>
              <a:rPr lang="en-US" sz="1200" b="1" dirty="0">
                <a:solidFill>
                  <a:srgbClr val="00CC66"/>
                </a:solidFill>
                <a:latin typeface="Century Gothic" panose="020B0502020202020204" pitchFamily="34" charset="0"/>
              </a:rPr>
              <a:t> Med </a:t>
            </a:r>
            <a:r>
              <a:rPr lang="en-US" sz="1200" b="1" dirty="0" err="1">
                <a:solidFill>
                  <a:srgbClr val="00CC66"/>
                </a:solidFill>
                <a:latin typeface="Century Gothic" panose="020B0502020202020204" pitchFamily="34" charset="0"/>
              </a:rPr>
              <a:t>Med</a:t>
            </a:r>
            <a:endParaRPr lang="en-US" sz="1200" b="1" dirty="0">
              <a:solidFill>
                <a:srgbClr val="00CC66"/>
              </a:solidFill>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4796049" y="0"/>
            <a:ext cx="4011877" cy="2353424"/>
          </a:xfrm>
          <a:prstGeom prst="rect">
            <a:avLst/>
          </a:prstGeom>
        </p:spPr>
      </p:pic>
      <p:pic>
        <p:nvPicPr>
          <p:cNvPr id="5" name="Picture 4"/>
          <p:cNvPicPr>
            <a:picLocks noChangeAspect="1"/>
          </p:cNvPicPr>
          <p:nvPr/>
        </p:nvPicPr>
        <p:blipFill>
          <a:blip r:embed="rId5"/>
          <a:stretch>
            <a:fillRect/>
          </a:stretch>
        </p:blipFill>
        <p:spPr>
          <a:xfrm>
            <a:off x="4796050" y="2511706"/>
            <a:ext cx="4249280" cy="2304488"/>
          </a:xfrm>
          <a:prstGeom prst="rect">
            <a:avLst/>
          </a:prstGeom>
        </p:spPr>
      </p:pic>
      <p:sp>
        <p:nvSpPr>
          <p:cNvPr id="6" name="Rectangle 5"/>
          <p:cNvSpPr/>
          <p:nvPr/>
        </p:nvSpPr>
        <p:spPr>
          <a:xfrm>
            <a:off x="2423082" y="1269075"/>
            <a:ext cx="385859" cy="108434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69950" y="1316344"/>
            <a:ext cx="2835462" cy="85311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D7C6CC-D0D8-4DFB-A970-A8D820BBFE15}"/>
              </a:ext>
            </a:extLst>
          </p:cNvPr>
          <p:cNvSpPr>
            <a:spLocks noChangeArrowheads="1"/>
          </p:cNvSpPr>
          <p:nvPr/>
        </p:nvSpPr>
        <p:spPr bwMode="auto">
          <a:xfrm>
            <a:off x="6146800" y="-1314929"/>
            <a:ext cx="5695790" cy="754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69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wet season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53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8434" name="Picture 2">
            <a:extLst>
              <a:ext uri="{FF2B5EF4-FFF2-40B4-BE49-F238E27FC236}">
                <a16:creationId xmlns:a16="http://schemas.microsoft.com/office/drawing/2014/main" id="{40610ED4-93D3-4DEE-AF9D-9EFDABDF4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8" y="1667934"/>
            <a:ext cx="505777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a:extLst>
              <a:ext uri="{FF2B5EF4-FFF2-40B4-BE49-F238E27FC236}">
                <a16:creationId xmlns:a16="http://schemas.microsoft.com/office/drawing/2014/main" id="{B886EBB9-6A2E-424D-BEDD-65E3F1CED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925" y="1926697"/>
            <a:ext cx="4600575"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6DA8D1-BB30-4CA4-8B28-A4AC1638EDF6}"/>
              </a:ext>
            </a:extLst>
          </p:cNvPr>
          <p:cNvSpPr txBox="1"/>
          <p:nvPr/>
        </p:nvSpPr>
        <p:spPr>
          <a:xfrm>
            <a:off x="273051" y="1086478"/>
            <a:ext cx="803063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dry season</a:t>
            </a:r>
            <a:endParaRPr kumimoji="0" lang="en-US" altLang="en-US" sz="7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5846C83D-4829-4089-B374-C0BC73314071}"/>
              </a:ext>
            </a:extLst>
          </p:cNvPr>
          <p:cNvSpPr txBox="1"/>
          <p:nvPr/>
        </p:nvSpPr>
        <p:spPr>
          <a:xfrm>
            <a:off x="3158066" y="0"/>
            <a:ext cx="5977467" cy="2677656"/>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Arial" panose="020B0604020202020204" pitchFamily="34" charset="0"/>
              </a:rPr>
              <a:t>dry:</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cluster 1:  2017/2015 cluster together -highest use of zone 1</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cluster 2: all other </a:t>
            </a:r>
            <a:r>
              <a:rPr lang="en-US" sz="1400" b="0" i="0" u="none" strike="noStrike" dirty="0" err="1">
                <a:solidFill>
                  <a:srgbClr val="000000"/>
                </a:solidFill>
                <a:effectLst/>
                <a:latin typeface="Arial" panose="020B0604020202020204" pitchFamily="34" charset="0"/>
              </a:rPr>
              <a:t>yrs</a:t>
            </a:r>
            <a:endParaRPr lang="en-US" b="0" dirty="0">
              <a:effectLst/>
            </a:endParaRPr>
          </a:p>
          <a:p>
            <a:pPr rtl="0">
              <a:spcBef>
                <a:spcPts val="0"/>
              </a:spcBef>
              <a:spcAft>
                <a:spcPts val="0"/>
              </a:spcAft>
            </a:pPr>
            <a:br>
              <a:rPr lang="en-US" b="0" dirty="0">
                <a:effectLst/>
              </a:rPr>
            </a:br>
            <a:r>
              <a:rPr lang="en-US" sz="1400" b="0" i="0" u="none" strike="noStrike" dirty="0">
                <a:solidFill>
                  <a:srgbClr val="000000"/>
                </a:solidFill>
                <a:effectLst/>
                <a:latin typeface="Arial" panose="020B0604020202020204" pitchFamily="34" charset="0"/>
              </a:rPr>
              <a:t>wet:</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3 clusters</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2016/2015</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2018/2012</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2013/20</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17/2014</a:t>
            </a:r>
            <a:endParaRPr lang="en-US" b="0" dirty="0">
              <a:effectLst/>
            </a:endParaRPr>
          </a:p>
          <a:p>
            <a:br>
              <a:rPr lang="en-US" dirty="0"/>
            </a:br>
            <a:endParaRPr lang="en-US" dirty="0"/>
          </a:p>
        </p:txBody>
      </p:sp>
    </p:spTree>
    <p:extLst>
      <p:ext uri="{BB962C8B-B14F-4D97-AF65-F5344CB8AC3E}">
        <p14:creationId xmlns:p14="http://schemas.microsoft.com/office/powerpoint/2010/main" val="837586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51"/>
          <p:cNvPicPr preferRelativeResize="0"/>
          <p:nvPr/>
        </p:nvPicPr>
        <p:blipFill>
          <a:blip r:embed="rId3">
            <a:alphaModFix/>
          </a:blip>
          <a:stretch>
            <a:fillRect/>
          </a:stretch>
        </p:blipFill>
        <p:spPr>
          <a:xfrm>
            <a:off x="2257425" y="0"/>
            <a:ext cx="462915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90" name="Google Shape;290;p5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91" name="Google Shape;291;p52"/>
          <p:cNvPicPr preferRelativeResize="0"/>
          <p:nvPr/>
        </p:nvPicPr>
        <p:blipFill>
          <a:blip r:embed="rId3">
            <a:alphaModFix/>
          </a:blip>
          <a:stretch>
            <a:fillRect/>
          </a:stretch>
        </p:blipFill>
        <p:spPr>
          <a:xfrm>
            <a:off x="0" y="285750"/>
            <a:ext cx="9143999" cy="4571999"/>
          </a:xfrm>
          <a:prstGeom prst="rect">
            <a:avLst/>
          </a:prstGeom>
          <a:noFill/>
          <a:ln>
            <a:noFill/>
          </a:ln>
        </p:spPr>
      </p:pic>
      <p:sp>
        <p:nvSpPr>
          <p:cNvPr id="292" name="Google Shape;292;p52"/>
          <p:cNvSpPr txBox="1"/>
          <p:nvPr/>
        </p:nvSpPr>
        <p:spPr>
          <a:xfrm>
            <a:off x="380725" y="7475"/>
            <a:ext cx="3210000" cy="2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Count of years of </a:t>
            </a:r>
            <a:endParaRPr/>
          </a:p>
        </p:txBody>
      </p:sp>
      <p:sp>
        <p:nvSpPr>
          <p:cNvPr id="293" name="Google Shape;293;p52"/>
          <p:cNvSpPr txBox="1"/>
          <p:nvPr/>
        </p:nvSpPr>
        <p:spPr>
          <a:xfrm>
            <a:off x="4837425" y="-169650"/>
            <a:ext cx="52704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Mean of relative change over average-absolutely value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3CB1F43F-7576-4204-9EEF-AAF801DD5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8229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0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7"/>
          <p:cNvPicPr preferRelativeResize="0"/>
          <p:nvPr/>
        </p:nvPicPr>
        <p:blipFill>
          <a:blip r:embed="rId3">
            <a:alphaModFix/>
          </a:blip>
          <a:stretch>
            <a:fillRect/>
          </a:stretch>
        </p:blipFill>
        <p:spPr>
          <a:xfrm>
            <a:off x="1289225" y="0"/>
            <a:ext cx="5378357"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32687" r="672"/>
          <a:stretch/>
        </p:blipFill>
        <p:spPr>
          <a:xfrm>
            <a:off x="82238" y="290945"/>
            <a:ext cx="3463140" cy="3579956"/>
          </a:xfrm>
          <a:prstGeom prst="rect">
            <a:avLst/>
          </a:prstGeom>
        </p:spPr>
      </p:pic>
      <p:sp>
        <p:nvSpPr>
          <p:cNvPr id="6" name="TextBox 5"/>
          <p:cNvSpPr txBox="1"/>
          <p:nvPr/>
        </p:nvSpPr>
        <p:spPr>
          <a:xfrm>
            <a:off x="6055820" y="4709159"/>
            <a:ext cx="4438997" cy="276999"/>
          </a:xfrm>
          <a:prstGeom prst="rect">
            <a:avLst/>
          </a:prstGeom>
          <a:noFill/>
        </p:spPr>
        <p:txBody>
          <a:bodyPr wrap="square" rtlCol="0">
            <a:spAutoFit/>
          </a:bodyPr>
          <a:lstStyle/>
          <a:p>
            <a:r>
              <a:rPr lang="en-US" sz="1200" dirty="0" err="1">
                <a:latin typeface="Century Gothic" panose="020B0502020202020204" pitchFamily="34" charset="0"/>
              </a:rPr>
              <a:t>Deacy</a:t>
            </a:r>
            <a:r>
              <a:rPr lang="en-US" sz="1200" dirty="0">
                <a:latin typeface="Century Gothic" panose="020B0502020202020204" pitchFamily="34" charset="0"/>
              </a:rPr>
              <a:t>, Armstrong  et al 2017 PNAS</a:t>
            </a:r>
          </a:p>
        </p:txBody>
      </p:sp>
      <p:sp>
        <p:nvSpPr>
          <p:cNvPr id="8" name="TextBox 7"/>
          <p:cNvSpPr txBox="1"/>
          <p:nvPr/>
        </p:nvSpPr>
        <p:spPr>
          <a:xfrm>
            <a:off x="3744045" y="249383"/>
            <a:ext cx="3250277" cy="2893100"/>
          </a:xfrm>
          <a:prstGeom prst="rect">
            <a:avLst/>
          </a:prstGeom>
          <a:noFill/>
        </p:spPr>
        <p:txBody>
          <a:bodyPr wrap="square" rtlCol="0">
            <a:spAutoFit/>
          </a:bodyPr>
          <a:lstStyle/>
          <a:p>
            <a:r>
              <a:rPr lang="en-US" b="1" dirty="0">
                <a:latin typeface="Century Gothic" panose="020B0502020202020204" pitchFamily="34" charset="0"/>
              </a:rPr>
              <a:t>Daily bear detections in lakes </a:t>
            </a:r>
          </a:p>
          <a:p>
            <a:r>
              <a:rPr lang="en-US" b="1" dirty="0">
                <a:solidFill>
                  <a:srgbClr val="9999FF"/>
                </a:solidFill>
                <a:latin typeface="Century Gothic" panose="020B0502020202020204" pitchFamily="34" charset="0"/>
              </a:rPr>
              <a:t>Sockeye salmon abundance</a:t>
            </a:r>
          </a:p>
          <a:p>
            <a:r>
              <a:rPr lang="en-US" b="1" dirty="0">
                <a:solidFill>
                  <a:srgbClr val="FF3300"/>
                </a:solidFill>
                <a:latin typeface="Century Gothic" panose="020B0502020202020204" pitchFamily="34" charset="0"/>
              </a:rPr>
              <a:t>Red = elderberry availability </a:t>
            </a:r>
          </a:p>
          <a:p>
            <a:endParaRPr lang="en-US" dirty="0">
              <a:latin typeface="Century Gothic" panose="020B0502020202020204" pitchFamily="34" charset="0"/>
            </a:endParaRPr>
          </a:p>
          <a:p>
            <a:r>
              <a:rPr lang="en-US" dirty="0">
                <a:latin typeface="Century Gothic" panose="020B0502020202020204" pitchFamily="34" charset="0"/>
              </a:rPr>
              <a:t>Bears track salmon in space, if berries &amp; salmon don’t overlap</a:t>
            </a:r>
          </a:p>
          <a:p>
            <a:endParaRPr lang="en-US" dirty="0">
              <a:latin typeface="Century Gothic" panose="020B0502020202020204" pitchFamily="34" charset="0"/>
            </a:endParaRPr>
          </a:p>
          <a:p>
            <a:r>
              <a:rPr lang="en-US" dirty="0">
                <a:latin typeface="Century Gothic" panose="020B0502020202020204" pitchFamily="34" charset="0"/>
              </a:rPr>
              <a:t>Climate change is causing resource overlap &amp; </a:t>
            </a:r>
            <a:r>
              <a:rPr lang="en-US" dirty="0">
                <a:solidFill>
                  <a:srgbClr val="FF3300"/>
                </a:solidFill>
                <a:latin typeface="Century Gothic" panose="020B0502020202020204" pitchFamily="34" charset="0"/>
              </a:rPr>
              <a:t>bears choose berries </a:t>
            </a:r>
            <a:r>
              <a:rPr lang="en-US" dirty="0">
                <a:latin typeface="Century Gothic" panose="020B0502020202020204" pitchFamily="34" charset="0"/>
              </a:rPr>
              <a:t>&amp; </a:t>
            </a:r>
            <a:r>
              <a:rPr lang="en-US" i="1" dirty="0">
                <a:latin typeface="Century Gothic" panose="020B0502020202020204" pitchFamily="34" charset="0"/>
              </a:rPr>
              <a:t>reschedules trophic interactions</a:t>
            </a:r>
          </a:p>
          <a:p>
            <a:endParaRPr lang="en-US" dirty="0">
              <a:latin typeface="Century Gothic" panose="020B0502020202020204" pitchFamily="34" charset="0"/>
            </a:endParaRPr>
          </a:p>
          <a:p>
            <a:endParaRPr lang="en-US" dirty="0">
              <a:latin typeface="Century Gothic" panose="020B0502020202020204" pitchFamily="34" charset="0"/>
            </a:endParaRPr>
          </a:p>
        </p:txBody>
      </p:sp>
      <p:pic>
        <p:nvPicPr>
          <p:cNvPr id="9" name="Picture 8"/>
          <p:cNvPicPr>
            <a:picLocks noChangeAspect="1"/>
          </p:cNvPicPr>
          <p:nvPr/>
        </p:nvPicPr>
        <p:blipFill>
          <a:blip r:embed="rId3"/>
          <a:stretch>
            <a:fillRect/>
          </a:stretch>
        </p:blipFill>
        <p:spPr>
          <a:xfrm>
            <a:off x="6994322" y="473825"/>
            <a:ext cx="2067440" cy="3656228"/>
          </a:xfrm>
          <a:prstGeom prst="rect">
            <a:avLst/>
          </a:prstGeom>
        </p:spPr>
      </p:pic>
      <p:pic>
        <p:nvPicPr>
          <p:cNvPr id="10" name="Picture 9"/>
          <p:cNvPicPr>
            <a:picLocks noChangeAspect="1"/>
          </p:cNvPicPr>
          <p:nvPr/>
        </p:nvPicPr>
        <p:blipFill rotWithShape="1">
          <a:blip r:embed="rId4"/>
          <a:srcRect t="-1465" r="8929"/>
          <a:stretch/>
        </p:blipFill>
        <p:spPr>
          <a:xfrm>
            <a:off x="3652343" y="2734136"/>
            <a:ext cx="2469981" cy="2273529"/>
          </a:xfrm>
          <a:prstGeom prst="rect">
            <a:avLst/>
          </a:prstGeom>
        </p:spPr>
      </p:pic>
    </p:spTree>
    <p:extLst>
      <p:ext uri="{BB962C8B-B14F-4D97-AF65-F5344CB8AC3E}">
        <p14:creationId xmlns:p14="http://schemas.microsoft.com/office/powerpoint/2010/main" val="1428023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7"/>
          <p:cNvSpPr txBox="1"/>
          <p:nvPr/>
        </p:nvSpPr>
        <p:spPr>
          <a:xfrm>
            <a:off x="6990075" y="679200"/>
            <a:ext cx="1797000" cy="11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2012/2016 = post-drought, flat Es across years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Gains in wet season depend on year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pic>
        <p:nvPicPr>
          <p:cNvPr id="434" name="Google Shape;434;p67"/>
          <p:cNvPicPr preferRelativeResize="0"/>
          <p:nvPr/>
        </p:nvPicPr>
        <p:blipFill rotWithShape="1">
          <a:blip r:embed="rId3">
            <a:alphaModFix/>
          </a:blip>
          <a:srcRect/>
          <a:stretch/>
        </p:blipFill>
        <p:spPr>
          <a:xfrm>
            <a:off x="278044" y="1059821"/>
            <a:ext cx="4314897" cy="3239954"/>
          </a:xfrm>
          <a:prstGeom prst="rect">
            <a:avLst/>
          </a:prstGeom>
          <a:noFill/>
          <a:ln>
            <a:noFill/>
          </a:ln>
        </p:spPr>
      </p:pic>
      <p:pic>
        <p:nvPicPr>
          <p:cNvPr id="435" name="Google Shape;435;p67"/>
          <p:cNvPicPr preferRelativeResize="0"/>
          <p:nvPr/>
        </p:nvPicPr>
        <p:blipFill rotWithShape="1">
          <a:blip r:embed="rId4">
            <a:alphaModFix/>
          </a:blip>
          <a:srcRect t="6286" r="-381" b="16576"/>
          <a:stretch/>
        </p:blipFill>
        <p:spPr>
          <a:xfrm>
            <a:off x="6040399" y="3183200"/>
            <a:ext cx="3696351" cy="1712775"/>
          </a:xfrm>
          <a:prstGeom prst="rect">
            <a:avLst/>
          </a:prstGeom>
          <a:noFill/>
          <a:ln>
            <a:noFill/>
          </a:ln>
        </p:spPr>
      </p:pic>
      <p:pic>
        <p:nvPicPr>
          <p:cNvPr id="436" name="Google Shape;436;p67"/>
          <p:cNvPicPr preferRelativeResize="0"/>
          <p:nvPr/>
        </p:nvPicPr>
        <p:blipFill rotWithShape="1">
          <a:blip r:embed="rId5">
            <a:alphaModFix/>
          </a:blip>
          <a:srcRect/>
          <a:stretch/>
        </p:blipFill>
        <p:spPr>
          <a:xfrm>
            <a:off x="5434174" y="1262850"/>
            <a:ext cx="3709826" cy="19084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5"/>
          <p:cNvSpPr txBox="1">
            <a:spLocks noGrp="1"/>
          </p:cNvSpPr>
          <p:nvPr>
            <p:ph type="subTitle" idx="1"/>
          </p:nvPr>
        </p:nvSpPr>
        <p:spPr>
          <a:xfrm>
            <a:off x="157625" y="260399"/>
            <a:ext cx="8711100" cy="15015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400"/>
              <a:t>What is prob of animal leaving zone </a:t>
            </a:r>
            <a:endParaRPr sz="1400"/>
          </a:p>
          <a:p>
            <a:pPr marL="0" lvl="0" indent="0" algn="l" rtl="0">
              <a:spcBef>
                <a:spcPts val="800"/>
              </a:spcBef>
              <a:spcAft>
                <a:spcPts val="0"/>
              </a:spcAft>
              <a:buNone/>
            </a:pPr>
            <a:endParaRPr sz="1400"/>
          </a:p>
          <a:p>
            <a:pPr marL="0" lvl="0" indent="0" algn="l" rtl="0">
              <a:spcBef>
                <a:spcPts val="800"/>
              </a:spcBef>
              <a:spcAft>
                <a:spcPts val="0"/>
              </a:spcAft>
              <a:buNone/>
            </a:pPr>
            <a:r>
              <a:rPr lang="en" sz="1400"/>
              <a:t>Apr-apr - everyone eats same thing</a:t>
            </a:r>
            <a:endParaRPr sz="1400"/>
          </a:p>
          <a:p>
            <a:pPr marL="0" lvl="0" indent="0" algn="l" rtl="0">
              <a:spcBef>
                <a:spcPts val="800"/>
              </a:spcBef>
              <a:spcAft>
                <a:spcPts val="0"/>
              </a:spcAft>
              <a:buNone/>
            </a:pPr>
            <a:r>
              <a:rPr lang="en" sz="1400"/>
              <a:t>High e - wider niche </a:t>
            </a:r>
            <a:endParaRPr sz="1400"/>
          </a:p>
          <a:p>
            <a:pPr marL="0" lvl="0" indent="0" algn="l" rtl="0">
              <a:spcBef>
                <a:spcPts val="800"/>
              </a:spcBef>
              <a:spcAft>
                <a:spcPts val="0"/>
              </a:spcAft>
              <a:buNone/>
            </a:pPr>
            <a:r>
              <a:rPr lang="en" sz="1400"/>
              <a:t>How does P of diet change to another source</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6"/>
          <p:cNvSpPr/>
          <p:nvPr/>
        </p:nvSpPr>
        <p:spPr>
          <a:xfrm>
            <a:off x="311699" y="599812"/>
            <a:ext cx="5825331" cy="3108543"/>
          </a:xfrm>
          <a:prstGeom prst="rect">
            <a:avLst/>
          </a:prstGeom>
          <a:noFill/>
          <a:ln>
            <a:noFill/>
          </a:ln>
        </p:spPr>
        <p:txBody>
          <a:bodyPr spcFirstLastPara="1"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AutoNum type="arabicPeriod"/>
            </a:pPr>
            <a:r>
              <a:rPr lang="en" sz="1400" b="0" i="0" u="none" strike="noStrike" cap="none" dirty="0">
                <a:solidFill>
                  <a:srgbClr val="000000"/>
                </a:solidFill>
                <a:latin typeface="Calibri"/>
                <a:ea typeface="Calibri"/>
                <a:cs typeface="Calibri"/>
                <a:sym typeface="Calibri"/>
              </a:rPr>
              <a:t>we can do the </a:t>
            </a:r>
            <a:r>
              <a:rPr lang="en" sz="1400" b="1" i="0" u="none" strike="noStrike" cap="none" dirty="0">
                <a:solidFill>
                  <a:srgbClr val="000000"/>
                </a:solidFill>
                <a:latin typeface="Calibri"/>
                <a:ea typeface="Calibri"/>
                <a:cs typeface="Calibri"/>
                <a:sym typeface="Calibri"/>
              </a:rPr>
              <a:t>actual change </a:t>
            </a:r>
            <a:r>
              <a:rPr lang="en" sz="1400" b="0" i="0" u="none" strike="noStrike" cap="none" dirty="0">
                <a:solidFill>
                  <a:srgbClr val="000000"/>
                </a:solidFill>
                <a:latin typeface="Calibri"/>
                <a:ea typeface="Calibri"/>
                <a:cs typeface="Calibri"/>
                <a:sym typeface="Calibri"/>
              </a:rPr>
              <a:t>which is just: x - y or y  - x and you calculated this on the phone last week &amp; it looks pretty good, so we can proceed to do the cluster analysis with these actual change values</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88900" algn="l" rtl="0">
              <a:lnSpc>
                <a:spcPct val="100000"/>
              </a:lnSpc>
              <a:spcBef>
                <a:spcPts val="0"/>
              </a:spcBef>
              <a:spcAft>
                <a:spcPts val="0"/>
              </a:spcAft>
              <a:buClr>
                <a:srgbClr val="000000"/>
              </a:buClr>
              <a:buSzPts val="1400"/>
              <a:buFont typeface="Arial"/>
              <a:buAutoNum type="arabicPeriod"/>
            </a:pPr>
            <a:r>
              <a:rPr lang="en" sz="1400" b="0" i="0" u="none" strike="noStrike" cap="none" dirty="0">
                <a:solidFill>
                  <a:srgbClr val="000000"/>
                </a:solidFill>
                <a:latin typeface="Calibri"/>
                <a:ea typeface="Calibri"/>
                <a:cs typeface="Calibri"/>
                <a:sym typeface="Calibri"/>
              </a:rPr>
              <a:t>we can calculate</a:t>
            </a:r>
            <a:r>
              <a:rPr lang="en" sz="1400" b="1" i="0" u="none" strike="noStrike" cap="none" dirty="0">
                <a:solidFill>
                  <a:srgbClr val="000000"/>
                </a:solidFill>
                <a:latin typeface="Calibri"/>
                <a:ea typeface="Calibri"/>
                <a:cs typeface="Calibri"/>
                <a:sym typeface="Calibri"/>
              </a:rPr>
              <a:t> relative change</a:t>
            </a:r>
            <a:r>
              <a:rPr lang="en" sz="1400" b="0" i="0" u="none" strike="noStrike" cap="none" dirty="0">
                <a:solidFill>
                  <a:srgbClr val="000000"/>
                </a:solidFill>
                <a:latin typeface="Calibri"/>
                <a:ea typeface="Calibri"/>
                <a:cs typeface="Calibri"/>
                <a:sym typeface="Calibri"/>
              </a:rPr>
              <a:t>, but do it with a better indicator (at least one that is symmetrical-where the relative change is the same whether relative to x or y). For this, we can use  (x-y)/mean (x,y) (this is the actual change divided by the mean) or log e (y/x) (this is the log based e of y divided by x). I would suggest that we try both of these &amp; see how the heat maps looks with these 2 measures of relative change &amp; then we can try the cluster analysis on the better one?</a:t>
            </a:r>
            <a:endParaRPr dirty="0"/>
          </a:p>
          <a:p>
            <a:pPr marL="0" marR="0" lvl="0" indent="-88900" algn="l" rtl="0">
              <a:lnSpc>
                <a:spcPct val="100000"/>
              </a:lnSpc>
              <a:spcBef>
                <a:spcPts val="0"/>
              </a:spcBef>
              <a:spcAft>
                <a:spcPts val="0"/>
              </a:spcAft>
              <a:buClr>
                <a:srgbClr val="000000"/>
              </a:buClr>
              <a:buSzPts val="1400"/>
              <a:buFont typeface="Arial"/>
              <a:buAutoNum type="arabicPeriod"/>
            </a:pPr>
            <a:r>
              <a:rPr lang="en" sz="1400" b="0" i="0" u="none" strike="noStrike" cap="none" dirty="0">
                <a:solidFill>
                  <a:srgbClr val="000000"/>
                </a:solidFill>
                <a:latin typeface="Calibri"/>
                <a:ea typeface="Calibri"/>
                <a:cs typeface="Calibri"/>
                <a:sym typeface="Calibri"/>
              </a:rPr>
              <a:t>then we can compare 1 and 2-both the heat map of the actual vs relative change and the cluster analysis for both &amp; see if we are there, how does this sound? </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57"/>
          <p:cNvPicPr preferRelativeResize="0"/>
          <p:nvPr/>
        </p:nvPicPr>
        <p:blipFill rotWithShape="1">
          <a:blip r:embed="rId3">
            <a:alphaModFix/>
          </a:blip>
          <a:srcRect/>
          <a:stretch/>
        </p:blipFill>
        <p:spPr>
          <a:xfrm>
            <a:off x="987710" y="557910"/>
            <a:ext cx="4635167" cy="3079895"/>
          </a:xfrm>
          <a:prstGeom prst="rect">
            <a:avLst/>
          </a:prstGeom>
          <a:noFill/>
          <a:ln>
            <a:noFill/>
          </a:ln>
        </p:spPr>
      </p:pic>
      <p:sp>
        <p:nvSpPr>
          <p:cNvPr id="322" name="Google Shape;322;p57"/>
          <p:cNvSpPr txBox="1"/>
          <p:nvPr/>
        </p:nvSpPr>
        <p:spPr>
          <a:xfrm>
            <a:off x="6104509" y="557910"/>
            <a:ext cx="2871969" cy="37548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Wet is x and dry is y</a:t>
            </a:r>
            <a:endParaRPr/>
          </a:p>
          <a:p>
            <a:pPr marL="0" marR="0" lvl="0" indent="0" algn="l" rtl="0">
              <a:lnSpc>
                <a:spcPct val="100000"/>
              </a:lnSpc>
              <a:spcBef>
                <a:spcPts val="0"/>
              </a:spcBef>
              <a:spcAft>
                <a:spcPts val="0"/>
              </a:spcAft>
              <a:buNone/>
            </a:pPr>
            <a:br>
              <a:rPr lang="en" sz="1400" b="0" i="0" u="none" strike="noStrike" cap="none">
                <a:solidFill>
                  <a:srgbClr val="000000"/>
                </a:solidFill>
                <a:latin typeface="Arial"/>
                <a:ea typeface="Arial"/>
                <a:cs typeface="Arial"/>
                <a:sym typeface="Arial"/>
              </a:rPr>
            </a:br>
            <a:r>
              <a:rPr lang="en" sz="1400" b="0" i="0" u="none" strike="noStrike" cap="none">
                <a:solidFill>
                  <a:srgbClr val="000000"/>
                </a:solidFill>
                <a:latin typeface="Arial"/>
                <a:ea typeface="Arial"/>
                <a:cs typeface="Arial"/>
                <a:sym typeface="Arial"/>
              </a:rPr>
              <a:t>So for each zone and year, we take the difference for the nominator (wet for zone 1/ year 1 – dry for zone 1/year 1)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And for the denominator we do sum of (wet zone1year1, dry zone1year1) &amp; then divide by 2 to get mean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We repeat for all year and zone combinations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And then we make the heat map of this new relative change metric</a:t>
            </a:r>
            <a:endParaRPr/>
          </a:p>
        </p:txBody>
      </p:sp>
      <p:cxnSp>
        <p:nvCxnSpPr>
          <p:cNvPr id="323" name="Google Shape;323;p57"/>
          <p:cNvCxnSpPr/>
          <p:nvPr/>
        </p:nvCxnSpPr>
        <p:spPr>
          <a:xfrm>
            <a:off x="1267261" y="899686"/>
            <a:ext cx="4837246" cy="293920"/>
          </a:xfrm>
          <a:prstGeom prst="straightConnector1">
            <a:avLst/>
          </a:prstGeom>
          <a:noFill/>
          <a:ln w="28575" cap="flat" cmpd="sng">
            <a:solidFill>
              <a:schemeClr val="dk1"/>
            </a:solidFill>
            <a:prstDash val="solid"/>
            <a:round/>
            <a:headEnd type="none" w="sm" len="sm"/>
            <a:tailEnd type="triangle" w="med" len="med"/>
          </a:ln>
        </p:spPr>
      </p:cxnSp>
      <p:cxnSp>
        <p:nvCxnSpPr>
          <p:cNvPr id="324" name="Google Shape;324;p57"/>
          <p:cNvCxnSpPr/>
          <p:nvPr/>
        </p:nvCxnSpPr>
        <p:spPr>
          <a:xfrm>
            <a:off x="3584671" y="885977"/>
            <a:ext cx="2519836" cy="426292"/>
          </a:xfrm>
          <a:prstGeom prst="straightConnector1">
            <a:avLst/>
          </a:prstGeom>
          <a:noFill/>
          <a:ln w="28575" cap="flat" cmpd="sng">
            <a:solidFill>
              <a:schemeClr val="dk1"/>
            </a:solidFill>
            <a:prstDash val="solid"/>
            <a:round/>
            <a:headEnd type="none" w="sm" len="sm"/>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59"/>
          <p:cNvPicPr preferRelativeResize="0"/>
          <p:nvPr/>
        </p:nvPicPr>
        <p:blipFill>
          <a:blip r:embed="rId3">
            <a:alphaModFix/>
          </a:blip>
          <a:stretch>
            <a:fillRect/>
          </a:stretch>
        </p:blipFill>
        <p:spPr>
          <a:xfrm>
            <a:off x="0" y="820525"/>
            <a:ext cx="4724401" cy="3433311"/>
          </a:xfrm>
          <a:prstGeom prst="rect">
            <a:avLst/>
          </a:prstGeom>
          <a:noFill/>
          <a:ln>
            <a:noFill/>
          </a:ln>
        </p:spPr>
      </p:pic>
      <p:pic>
        <p:nvPicPr>
          <p:cNvPr id="340" name="Google Shape;340;p59"/>
          <p:cNvPicPr preferRelativeResize="0"/>
          <p:nvPr/>
        </p:nvPicPr>
        <p:blipFill>
          <a:blip r:embed="rId4">
            <a:alphaModFix/>
          </a:blip>
          <a:stretch>
            <a:fillRect/>
          </a:stretch>
        </p:blipFill>
        <p:spPr>
          <a:xfrm>
            <a:off x="4870375" y="734038"/>
            <a:ext cx="4273626" cy="3136624"/>
          </a:xfrm>
          <a:prstGeom prst="rect">
            <a:avLst/>
          </a:prstGeom>
          <a:noFill/>
          <a:ln>
            <a:noFill/>
          </a:ln>
        </p:spPr>
      </p:pic>
      <p:pic>
        <p:nvPicPr>
          <p:cNvPr id="342" name="Google Shape;342;p59"/>
          <p:cNvPicPr preferRelativeResize="0"/>
          <p:nvPr/>
        </p:nvPicPr>
        <p:blipFill>
          <a:blip r:embed="rId5">
            <a:alphaModFix/>
          </a:blip>
          <a:stretch>
            <a:fillRect/>
          </a:stretch>
        </p:blipFill>
        <p:spPr>
          <a:xfrm>
            <a:off x="5017175" y="676388"/>
            <a:ext cx="4457700" cy="2790825"/>
          </a:xfrm>
          <a:prstGeom prst="rect">
            <a:avLst/>
          </a:prstGeom>
          <a:noFill/>
          <a:ln>
            <a:noFill/>
          </a:ln>
        </p:spPr>
      </p:pic>
      <p:cxnSp>
        <p:nvCxnSpPr>
          <p:cNvPr id="343" name="Google Shape;343;p59"/>
          <p:cNvCxnSpPr/>
          <p:nvPr/>
        </p:nvCxnSpPr>
        <p:spPr>
          <a:xfrm>
            <a:off x="7022125" y="2298600"/>
            <a:ext cx="144000" cy="750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59"/>
          <p:cNvSpPr txBox="1"/>
          <p:nvPr/>
        </p:nvSpPr>
        <p:spPr>
          <a:xfrm>
            <a:off x="5469225" y="3840575"/>
            <a:ext cx="2742300" cy="13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Post drought = mortality</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Wet = absence of migration into estuary </a:t>
            </a:r>
            <a:endParaRPr>
              <a:latin typeface="Calibri"/>
              <a:ea typeface="Calibri"/>
              <a:cs typeface="Calibri"/>
              <a:sym typeface="Calibri"/>
            </a:endParaRPr>
          </a:p>
        </p:txBody>
      </p:sp>
      <p:cxnSp>
        <p:nvCxnSpPr>
          <p:cNvPr id="345" name="Google Shape;345;p59"/>
          <p:cNvCxnSpPr/>
          <p:nvPr/>
        </p:nvCxnSpPr>
        <p:spPr>
          <a:xfrm>
            <a:off x="5499525" y="2022550"/>
            <a:ext cx="4211700" cy="7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60"/>
          <p:cNvPicPr preferRelativeResize="0"/>
          <p:nvPr/>
        </p:nvPicPr>
        <p:blipFill>
          <a:blip r:embed="rId3">
            <a:alphaModFix/>
          </a:blip>
          <a:stretch>
            <a:fillRect/>
          </a:stretch>
        </p:blipFill>
        <p:spPr>
          <a:xfrm>
            <a:off x="417225" y="-650025"/>
            <a:ext cx="7998525" cy="5870500"/>
          </a:xfrm>
          <a:prstGeom prst="rect">
            <a:avLst/>
          </a:prstGeom>
          <a:noFill/>
          <a:ln>
            <a:noFill/>
          </a:ln>
        </p:spPr>
      </p:pic>
      <p:sp>
        <p:nvSpPr>
          <p:cNvPr id="351" name="Google Shape;351;p60"/>
          <p:cNvSpPr txBox="1"/>
          <p:nvPr/>
        </p:nvSpPr>
        <p:spPr>
          <a:xfrm>
            <a:off x="7541300" y="3451750"/>
            <a:ext cx="697500" cy="10164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2" name="Google Shape;352;p60"/>
          <p:cNvSpPr txBox="1"/>
          <p:nvPr/>
        </p:nvSpPr>
        <p:spPr>
          <a:xfrm>
            <a:off x="2640025" y="2457850"/>
            <a:ext cx="804300" cy="20103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3" name="Google Shape;353;p60"/>
          <p:cNvSpPr txBox="1"/>
          <p:nvPr/>
        </p:nvSpPr>
        <p:spPr>
          <a:xfrm>
            <a:off x="3429350" y="2457850"/>
            <a:ext cx="750600" cy="20103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4" name="Google Shape;354;p60"/>
          <p:cNvSpPr txBox="1"/>
          <p:nvPr/>
        </p:nvSpPr>
        <p:spPr>
          <a:xfrm>
            <a:off x="4179950" y="2457850"/>
            <a:ext cx="849900" cy="20559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5" name="Google Shape;355;p60"/>
          <p:cNvSpPr txBox="1"/>
          <p:nvPr/>
        </p:nvSpPr>
        <p:spPr>
          <a:xfrm>
            <a:off x="5060625" y="2435050"/>
            <a:ext cx="697500" cy="20559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6" name="Google Shape;356;p60"/>
          <p:cNvSpPr txBox="1"/>
          <p:nvPr/>
        </p:nvSpPr>
        <p:spPr>
          <a:xfrm>
            <a:off x="6994425" y="2435050"/>
            <a:ext cx="573300" cy="20559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7" name="Google Shape;357;p60"/>
          <p:cNvSpPr txBox="1"/>
          <p:nvPr/>
        </p:nvSpPr>
        <p:spPr>
          <a:xfrm>
            <a:off x="6377614" y="2587450"/>
            <a:ext cx="616800" cy="19263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62" descr="https://lh3.googleusercontent.com/y_veivxNwEaXE1Kj458IoiJKZyIKGFTpxeKTaLksF5EQFaAJd6Fz1fGdA7ueTFAFktDAx-p4Z4I1QuAplg4iLPaSio9vSJlxHf37dkqqHi87nIzXHrV5J6TA9zZrlNS2evPb4G04"/>
          <p:cNvPicPr preferRelativeResize="0"/>
          <p:nvPr/>
        </p:nvPicPr>
        <p:blipFill rotWithShape="1">
          <a:blip r:embed="rId3">
            <a:alphaModFix/>
          </a:blip>
          <a:srcRect/>
          <a:stretch/>
        </p:blipFill>
        <p:spPr>
          <a:xfrm>
            <a:off x="274423" y="935026"/>
            <a:ext cx="4457700" cy="2793207"/>
          </a:xfrm>
          <a:prstGeom prst="rect">
            <a:avLst/>
          </a:prstGeom>
          <a:noFill/>
          <a:ln>
            <a:noFill/>
          </a:ln>
        </p:spPr>
      </p:pic>
      <p:sp>
        <p:nvSpPr>
          <p:cNvPr id="374" name="Google Shape;374;p62"/>
          <p:cNvSpPr txBox="1"/>
          <p:nvPr/>
        </p:nvSpPr>
        <p:spPr>
          <a:xfrm>
            <a:off x="4837670" y="1161537"/>
            <a:ext cx="4306330" cy="992579"/>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Appendix Fig A. Some version of this figure to show hydrology perhaps with table with metrics, # of days dry or similar on side of figure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None/>
            </a:pPr>
            <a:endParaRPr sz="12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66"/>
          <p:cNvPicPr preferRelativeResize="0"/>
          <p:nvPr/>
        </p:nvPicPr>
        <p:blipFill rotWithShape="1">
          <a:blip r:embed="rId3">
            <a:alphaModFix/>
          </a:blip>
          <a:srcRect/>
          <a:stretch/>
        </p:blipFill>
        <p:spPr>
          <a:xfrm>
            <a:off x="53771" y="112240"/>
            <a:ext cx="4558646" cy="2730500"/>
          </a:xfrm>
          <a:prstGeom prst="rect">
            <a:avLst/>
          </a:prstGeom>
          <a:noFill/>
          <a:ln>
            <a:noFill/>
          </a:ln>
        </p:spPr>
      </p:pic>
      <p:pic>
        <p:nvPicPr>
          <p:cNvPr id="416" name="Google Shape;416;p66"/>
          <p:cNvPicPr preferRelativeResize="0"/>
          <p:nvPr/>
        </p:nvPicPr>
        <p:blipFill rotWithShape="1">
          <a:blip r:embed="rId4">
            <a:alphaModFix/>
          </a:blip>
          <a:srcRect/>
          <a:stretch/>
        </p:blipFill>
        <p:spPr>
          <a:xfrm>
            <a:off x="4713599" y="2524134"/>
            <a:ext cx="4220368" cy="2527882"/>
          </a:xfrm>
          <a:prstGeom prst="rect">
            <a:avLst/>
          </a:prstGeom>
          <a:noFill/>
          <a:ln>
            <a:noFill/>
          </a:ln>
        </p:spPr>
      </p:pic>
      <p:pic>
        <p:nvPicPr>
          <p:cNvPr id="417" name="Google Shape;417;p66" descr="https://lh5.googleusercontent.com/zqiavhT-SkvtBNQf9HCBN33BRJLPqaI8SUw7dN9UKxacxBeLzioEtM_Dj3q8nQEqANLTU7F0iAU3U9byuv7WpRcTt4wvpCgm6IjFvUwn30a_FBwxBnCcsIK7SHfiBZDLJVU01rTp"/>
          <p:cNvPicPr preferRelativeResize="0"/>
          <p:nvPr/>
        </p:nvPicPr>
        <p:blipFill rotWithShape="1">
          <a:blip r:embed="rId5">
            <a:alphaModFix/>
          </a:blip>
          <a:srcRect/>
          <a:stretch/>
        </p:blipFill>
        <p:spPr>
          <a:xfrm>
            <a:off x="278027" y="2893766"/>
            <a:ext cx="3815149" cy="2158250"/>
          </a:xfrm>
          <a:prstGeom prst="rect">
            <a:avLst/>
          </a:prstGeom>
          <a:noFill/>
          <a:ln>
            <a:noFill/>
          </a:ln>
        </p:spPr>
      </p:pic>
      <p:sp>
        <p:nvSpPr>
          <p:cNvPr id="418" name="Google Shape;418;p66"/>
          <p:cNvSpPr txBox="1"/>
          <p:nvPr/>
        </p:nvSpPr>
        <p:spPr>
          <a:xfrm>
            <a:off x="4612418" y="2"/>
            <a:ext cx="4531583" cy="2400657"/>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800" b="1" i="0" u="none" strike="noStrike" cap="none">
                <a:solidFill>
                  <a:schemeClr val="dk1"/>
                </a:solidFill>
                <a:latin typeface="Twentieth Century"/>
                <a:ea typeface="Twentieth Century"/>
                <a:cs typeface="Twentieth Century"/>
                <a:sym typeface="Twentieth Century"/>
              </a:rPr>
              <a:t>3) Where is spatial aggregation happening?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800" b="1" i="0" u="none" strike="noStrike" cap="none">
                <a:solidFill>
                  <a:schemeClr val="dk1"/>
                </a:solidFill>
                <a:latin typeface="Twentieth Century"/>
                <a:ea typeface="Twentieth Century"/>
                <a:cs typeface="Twentieth Century"/>
                <a:sym typeface="Twentieth Century"/>
              </a:rPr>
              <a:t>	Answer: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dk1"/>
                </a:solidFill>
                <a:latin typeface="Twentieth Century"/>
                <a:ea typeface="Twentieth Century"/>
                <a:cs typeface="Twentieth Century"/>
                <a:sym typeface="Twentieth Century"/>
              </a:rPr>
              <a:t>Approach: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dk1"/>
                </a:solidFill>
                <a:latin typeface="Twentieth Century"/>
                <a:ea typeface="Twentieth Century"/>
                <a:cs typeface="Twentieth Century"/>
                <a:sym typeface="Twentieth Century"/>
              </a:rPr>
              <a:t>Extract detection days for fish*zone*year combination &amp; then for each fish calculate prop of detection days in each zone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9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None/>
            </a:pPr>
            <a:r>
              <a:rPr lang="en" sz="900" b="0" i="0" u="none" strike="noStrike" cap="none">
                <a:solidFill>
                  <a:srgbClr val="FF0000"/>
                </a:solidFill>
                <a:latin typeface="Twentieth Century"/>
                <a:ea typeface="Twentieth Century"/>
                <a:cs typeface="Twentieth Century"/>
                <a:sym typeface="Twentieth Century"/>
              </a:rPr>
              <a:t>Fishi, Yeari: P1, P2…… P10 &amp; then average across all fish to get a mean P for each zone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dk1"/>
                </a:solidFill>
                <a:latin typeface="Twentieth Century"/>
                <a:ea typeface="Twentieth Century"/>
                <a:cs typeface="Twentieth Century"/>
                <a:sym typeface="Twentieth Century"/>
              </a:rPr>
              <a:t>This shows that across the 10 zones,  most detections are in headwaters in the wet season –about 35% in Z1 &amp; 20% in Z2. In dry season, P1i ncreases from ~ 35% to 48%, P2/P4/P5 becomes less variable across yrs , but not the same effect downstream</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900" b="0" i="0" u="none" strike="noStrike" cap="none">
              <a:solidFill>
                <a:srgbClr val="FF0000"/>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None/>
            </a:pPr>
            <a:r>
              <a:rPr lang="en" sz="900" b="0" i="0" u="none" strike="noStrike" cap="none">
                <a:solidFill>
                  <a:srgbClr val="FF0000"/>
                </a:solidFill>
                <a:latin typeface="Twentieth Century"/>
                <a:ea typeface="Twentieth Century"/>
                <a:cs typeface="Twentieth Century"/>
                <a:sym typeface="Twentieth Century"/>
              </a:rPr>
              <a:t>Problem: we don’t’ see evidence of change in zones – the increase at headwaters &amp; decrease elsewhere – need to come up with better figure for this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9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None/>
            </a:pPr>
            <a:r>
              <a:rPr lang="en" sz="900" b="0" i="0" u="none" strike="noStrike" cap="none">
                <a:solidFill>
                  <a:schemeClr val="dk1"/>
                </a:solidFill>
                <a:latin typeface="Twentieth Century"/>
                <a:ea typeface="Twentieth Century"/>
                <a:cs typeface="Twentieth Century"/>
                <a:sym typeface="Twentieth Century"/>
              </a:rPr>
              <a:t>Absolute change = value 2 – value 1</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dk1"/>
                </a:solidFill>
                <a:latin typeface="Twentieth Century"/>
                <a:ea typeface="Twentieth Century"/>
                <a:cs typeface="Twentieth Century"/>
                <a:sym typeface="Twentieth Century"/>
              </a:rPr>
              <a:t>Relative change = value 2 – value 1/ value 1 * 100%</a:t>
            </a:r>
            <a:endParaRPr sz="9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None/>
            </a:pPr>
            <a:endParaRPr sz="900" b="0" i="0" u="none" strike="noStrike" cap="none">
              <a:solidFill>
                <a:schemeClr val="dk1"/>
              </a:solidFill>
              <a:latin typeface="Twentieth Century"/>
              <a:ea typeface="Twentieth Century"/>
              <a:cs typeface="Twentieth Century"/>
              <a:sym typeface="Twentieth Century"/>
            </a:endParaRPr>
          </a:p>
        </p:txBody>
      </p:sp>
      <p:pic>
        <p:nvPicPr>
          <p:cNvPr id="419" name="Google Shape;419;p66" descr="https://lh5.googleusercontent.com/zqiavhT-SkvtBNQf9HCBN33BRJLPqaI8SUw7dN9UKxacxBeLzioEtM_Dj3q8nQEqANLTU7F0iAU3U9byuv7WpRcTt4wvpCgm6IjFvUwn30a_FBwxBnCcsIK7SHfiBZDLJVU01rTp"/>
          <p:cNvPicPr preferRelativeResize="0"/>
          <p:nvPr/>
        </p:nvPicPr>
        <p:blipFill rotWithShape="1">
          <a:blip r:embed="rId5">
            <a:alphaModFix/>
          </a:blip>
          <a:srcRect l="48015" t="5905" r="10440" b="5527"/>
          <a:stretch/>
        </p:blipFill>
        <p:spPr>
          <a:xfrm>
            <a:off x="566867" y="3021227"/>
            <a:ext cx="1584911" cy="1911499"/>
          </a:xfrm>
          <a:prstGeom prst="rect">
            <a:avLst/>
          </a:prstGeom>
          <a:noFill/>
          <a:ln>
            <a:noFill/>
          </a:ln>
        </p:spPr>
      </p:pic>
      <p:pic>
        <p:nvPicPr>
          <p:cNvPr id="420" name="Google Shape;420;p66" descr="https://lh5.googleusercontent.com/zqiavhT-SkvtBNQf9HCBN33BRJLPqaI8SUw7dN9UKxacxBeLzioEtM_Dj3q8nQEqANLTU7F0iAU3U9byuv7WpRcTt4wvpCgm6IjFvUwn30a_FBwxBnCcsIK7SHfiBZDLJVU01rTp"/>
          <p:cNvPicPr preferRelativeResize="0"/>
          <p:nvPr/>
        </p:nvPicPr>
        <p:blipFill rotWithShape="1">
          <a:blip r:embed="rId5">
            <a:alphaModFix/>
          </a:blip>
          <a:srcRect l="6683" t="6469" r="51822" b="6066"/>
          <a:stretch/>
        </p:blipFill>
        <p:spPr>
          <a:xfrm>
            <a:off x="2151779" y="3021227"/>
            <a:ext cx="1583087" cy="1887688"/>
          </a:xfrm>
          <a:prstGeom prst="rect">
            <a:avLst/>
          </a:prstGeom>
          <a:noFill/>
          <a:ln>
            <a:noFill/>
          </a:ln>
        </p:spPr>
      </p:pic>
      <p:pic>
        <p:nvPicPr>
          <p:cNvPr id="421" name="Google Shape;421;p66"/>
          <p:cNvPicPr preferRelativeResize="0"/>
          <p:nvPr/>
        </p:nvPicPr>
        <p:blipFill rotWithShape="1">
          <a:blip r:embed="rId3">
            <a:alphaModFix/>
          </a:blip>
          <a:srcRect l="-270" t="6085" r="54313" b="5442"/>
          <a:stretch/>
        </p:blipFill>
        <p:spPr>
          <a:xfrm>
            <a:off x="1964188" y="278029"/>
            <a:ext cx="2095009" cy="2415745"/>
          </a:xfrm>
          <a:prstGeom prst="rect">
            <a:avLst/>
          </a:prstGeom>
          <a:noFill/>
          <a:ln>
            <a:noFill/>
          </a:ln>
        </p:spPr>
      </p:pic>
      <p:pic>
        <p:nvPicPr>
          <p:cNvPr id="422" name="Google Shape;422;p66"/>
          <p:cNvPicPr preferRelativeResize="0"/>
          <p:nvPr/>
        </p:nvPicPr>
        <p:blipFill rotWithShape="1">
          <a:blip r:embed="rId3">
            <a:alphaModFix/>
          </a:blip>
          <a:srcRect l="47001" t="6414" r="12545" b="4411"/>
          <a:stretch/>
        </p:blipFill>
        <p:spPr>
          <a:xfrm>
            <a:off x="370532" y="295712"/>
            <a:ext cx="1844162" cy="2434904"/>
          </a:xfrm>
          <a:prstGeom prst="rect">
            <a:avLst/>
          </a:prstGeom>
          <a:noFill/>
          <a:ln>
            <a:noFill/>
          </a:ln>
        </p:spPr>
      </p:pic>
      <p:sp>
        <p:nvSpPr>
          <p:cNvPr id="423" name="Google Shape;423;p66"/>
          <p:cNvSpPr/>
          <p:nvPr/>
        </p:nvSpPr>
        <p:spPr>
          <a:xfrm>
            <a:off x="450667" y="488092"/>
            <a:ext cx="321275" cy="18535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Calibri"/>
                <a:ea typeface="Calibri"/>
                <a:cs typeface="Calibri"/>
                <a:sym typeface="Calibri"/>
              </a:rPr>
              <a:t>*</a:t>
            </a:r>
            <a:endParaRPr sz="1100" b="0" i="0" u="none" strike="noStrike" cap="none">
              <a:solidFill>
                <a:srgbClr val="000000"/>
              </a:solidFill>
              <a:latin typeface="Arial"/>
              <a:ea typeface="Arial"/>
              <a:cs typeface="Arial"/>
              <a:sym typeface="Arial"/>
            </a:endParaRPr>
          </a:p>
        </p:txBody>
      </p:sp>
      <p:sp>
        <p:nvSpPr>
          <p:cNvPr id="424" name="Google Shape;424;p66"/>
          <p:cNvSpPr/>
          <p:nvPr/>
        </p:nvSpPr>
        <p:spPr>
          <a:xfrm>
            <a:off x="1359324" y="488094"/>
            <a:ext cx="321275" cy="18535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Calibri"/>
                <a:ea typeface="Calibri"/>
                <a:cs typeface="Calibri"/>
                <a:sym typeface="Calibri"/>
              </a:rPr>
              <a:t>*</a:t>
            </a:r>
            <a:endParaRPr sz="1100" b="0" i="0" u="none" strike="noStrike" cap="none">
              <a:solidFill>
                <a:srgbClr val="000000"/>
              </a:solidFill>
              <a:latin typeface="Arial"/>
              <a:ea typeface="Arial"/>
              <a:cs typeface="Arial"/>
              <a:sym typeface="Arial"/>
            </a:endParaRPr>
          </a:p>
        </p:txBody>
      </p:sp>
      <p:sp>
        <p:nvSpPr>
          <p:cNvPr id="425" name="Google Shape;425;p66"/>
          <p:cNvSpPr/>
          <p:nvPr/>
        </p:nvSpPr>
        <p:spPr>
          <a:xfrm>
            <a:off x="2370820" y="488094"/>
            <a:ext cx="321275" cy="18535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Calibri"/>
                <a:ea typeface="Calibri"/>
                <a:cs typeface="Calibri"/>
                <a:sym typeface="Calibri"/>
              </a:rPr>
              <a:t>*</a:t>
            </a:r>
            <a:endParaRPr sz="1100" b="0" i="0" u="none" strike="noStrike" cap="none">
              <a:solidFill>
                <a:srgbClr val="000000"/>
              </a:solidFill>
              <a:latin typeface="Arial"/>
              <a:ea typeface="Arial"/>
              <a:cs typeface="Arial"/>
              <a:sym typeface="Arial"/>
            </a:endParaRPr>
          </a:p>
        </p:txBody>
      </p:sp>
      <p:sp>
        <p:nvSpPr>
          <p:cNvPr id="426" name="Google Shape;426;p66"/>
          <p:cNvSpPr/>
          <p:nvPr/>
        </p:nvSpPr>
        <p:spPr>
          <a:xfrm>
            <a:off x="3279474" y="488094"/>
            <a:ext cx="321275" cy="18535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Calibri"/>
                <a:ea typeface="Calibri"/>
                <a:cs typeface="Calibri"/>
                <a:sym typeface="Calibri"/>
              </a:rPr>
              <a:t>*</a:t>
            </a:r>
            <a:endParaRPr sz="1100" b="0" i="0" u="none" strike="noStrike" cap="none">
              <a:solidFill>
                <a:srgbClr val="000000"/>
              </a:solidFill>
              <a:latin typeface="Arial"/>
              <a:ea typeface="Arial"/>
              <a:cs typeface="Arial"/>
              <a:sym typeface="Arial"/>
            </a:endParaRPr>
          </a:p>
        </p:txBody>
      </p:sp>
      <p:pic>
        <p:nvPicPr>
          <p:cNvPr id="427" name="Google Shape;427;p66"/>
          <p:cNvPicPr preferRelativeResize="0"/>
          <p:nvPr/>
        </p:nvPicPr>
        <p:blipFill rotWithShape="1">
          <a:blip r:embed="rId6">
            <a:alphaModFix/>
          </a:blip>
          <a:srcRect t="6286" r="-381" b="16576"/>
          <a:stretch/>
        </p:blipFill>
        <p:spPr>
          <a:xfrm>
            <a:off x="9112547" y="1180998"/>
            <a:ext cx="3696351" cy="1712775"/>
          </a:xfrm>
          <a:prstGeom prst="rect">
            <a:avLst/>
          </a:prstGeom>
          <a:noFill/>
          <a:ln>
            <a:noFill/>
          </a:ln>
        </p:spPr>
      </p:pic>
      <p:sp>
        <p:nvSpPr>
          <p:cNvPr id="428" name="Google Shape;428;p66"/>
          <p:cNvSpPr txBox="1"/>
          <p:nvPr/>
        </p:nvSpPr>
        <p:spPr>
          <a:xfrm>
            <a:off x="-1040025" y="764100"/>
            <a:ext cx="1355700" cy="134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wet-dry/dry</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441" name="Google Shape;441;p68"/>
          <p:cNvGrpSpPr/>
          <p:nvPr/>
        </p:nvGrpSpPr>
        <p:grpSpPr>
          <a:xfrm>
            <a:off x="0" y="65375"/>
            <a:ext cx="3797954" cy="2466175"/>
            <a:chOff x="2098862" y="1333713"/>
            <a:chExt cx="5063938" cy="3288233"/>
          </a:xfrm>
        </p:grpSpPr>
        <p:pic>
          <p:nvPicPr>
            <p:cNvPr id="442" name="Google Shape;442;p68"/>
            <p:cNvPicPr preferRelativeResize="0"/>
            <p:nvPr/>
          </p:nvPicPr>
          <p:blipFill rotWithShape="1">
            <a:blip r:embed="rId3">
              <a:alphaModFix/>
            </a:blip>
            <a:srcRect/>
            <a:stretch/>
          </p:blipFill>
          <p:spPr>
            <a:xfrm>
              <a:off x="2098862" y="1366557"/>
              <a:ext cx="5063938" cy="3255389"/>
            </a:xfrm>
            <a:prstGeom prst="rect">
              <a:avLst/>
            </a:prstGeom>
            <a:noFill/>
            <a:ln>
              <a:noFill/>
            </a:ln>
          </p:spPr>
        </p:pic>
        <p:sp>
          <p:nvSpPr>
            <p:cNvPr id="443" name="Google Shape;443;p68"/>
            <p:cNvSpPr txBox="1"/>
            <p:nvPr/>
          </p:nvSpPr>
          <p:spPr>
            <a:xfrm>
              <a:off x="2545983" y="1366557"/>
              <a:ext cx="295274"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A</a:t>
              </a:r>
              <a:endParaRPr sz="1100" b="0" i="0" u="none" strike="noStrike" cap="none">
                <a:solidFill>
                  <a:srgbClr val="000000"/>
                </a:solidFill>
                <a:latin typeface="Arial"/>
                <a:ea typeface="Arial"/>
                <a:cs typeface="Arial"/>
                <a:sym typeface="Arial"/>
              </a:endParaRPr>
            </a:p>
          </p:txBody>
        </p:sp>
        <p:sp>
          <p:nvSpPr>
            <p:cNvPr id="444" name="Google Shape;444;p68"/>
            <p:cNvSpPr txBox="1"/>
            <p:nvPr/>
          </p:nvSpPr>
          <p:spPr>
            <a:xfrm>
              <a:off x="3334867" y="1333713"/>
              <a:ext cx="295274"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B</a:t>
              </a:r>
              <a:endParaRPr sz="900" b="1" i="0" u="none" strike="noStrike" cap="none">
                <a:solidFill>
                  <a:schemeClr val="dk1"/>
                </a:solidFill>
                <a:latin typeface="Arial"/>
                <a:ea typeface="Arial"/>
                <a:cs typeface="Arial"/>
                <a:sym typeface="Arial"/>
              </a:endParaRPr>
            </a:p>
          </p:txBody>
        </p:sp>
        <p:sp>
          <p:nvSpPr>
            <p:cNvPr id="445" name="Google Shape;445;p68"/>
            <p:cNvSpPr txBox="1"/>
            <p:nvPr/>
          </p:nvSpPr>
          <p:spPr>
            <a:xfrm>
              <a:off x="4628869" y="1333713"/>
              <a:ext cx="295274"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C</a:t>
              </a:r>
              <a:endParaRPr sz="900" b="1" i="0" u="none" strike="noStrike" cap="none">
                <a:solidFill>
                  <a:schemeClr val="dk1"/>
                </a:solidFill>
                <a:latin typeface="Arial"/>
                <a:ea typeface="Arial"/>
                <a:cs typeface="Arial"/>
                <a:sym typeface="Arial"/>
              </a:endParaRPr>
            </a:p>
          </p:txBody>
        </p:sp>
        <p:sp>
          <p:nvSpPr>
            <p:cNvPr id="446" name="Google Shape;446;p68"/>
            <p:cNvSpPr txBox="1"/>
            <p:nvPr/>
          </p:nvSpPr>
          <p:spPr>
            <a:xfrm>
              <a:off x="6096000" y="2164421"/>
              <a:ext cx="295274"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A</a:t>
              </a:r>
              <a:endParaRPr sz="1100" b="0" i="0" u="none" strike="noStrike" cap="none">
                <a:solidFill>
                  <a:srgbClr val="000000"/>
                </a:solidFill>
                <a:latin typeface="Arial"/>
                <a:ea typeface="Arial"/>
                <a:cs typeface="Arial"/>
                <a:sym typeface="Arial"/>
              </a:endParaRPr>
            </a:p>
          </p:txBody>
        </p:sp>
        <p:sp>
          <p:nvSpPr>
            <p:cNvPr id="447" name="Google Shape;447;p68"/>
            <p:cNvSpPr txBox="1"/>
            <p:nvPr/>
          </p:nvSpPr>
          <p:spPr>
            <a:xfrm>
              <a:off x="6096000" y="2665534"/>
              <a:ext cx="295274"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B</a:t>
              </a:r>
              <a:endParaRPr sz="900" b="1" i="0" u="none" strike="noStrike" cap="none">
                <a:solidFill>
                  <a:schemeClr val="dk1"/>
                </a:solidFill>
                <a:latin typeface="Arial"/>
                <a:ea typeface="Arial"/>
                <a:cs typeface="Arial"/>
                <a:sym typeface="Arial"/>
              </a:endParaRPr>
            </a:p>
          </p:txBody>
        </p:sp>
        <p:sp>
          <p:nvSpPr>
            <p:cNvPr id="448" name="Google Shape;448;p68"/>
            <p:cNvSpPr txBox="1"/>
            <p:nvPr/>
          </p:nvSpPr>
          <p:spPr>
            <a:xfrm>
              <a:off x="6096000" y="3155016"/>
              <a:ext cx="295274"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C</a:t>
              </a:r>
              <a:endParaRPr sz="900" b="1" i="0" u="none" strike="noStrike" cap="none">
                <a:solidFill>
                  <a:schemeClr val="dk1"/>
                </a:solidFill>
                <a:latin typeface="Arial"/>
                <a:ea typeface="Arial"/>
                <a:cs typeface="Arial"/>
                <a:sym typeface="Arial"/>
              </a:endParaRPr>
            </a:p>
          </p:txBody>
        </p:sp>
        <p:sp>
          <p:nvSpPr>
            <p:cNvPr id="449" name="Google Shape;449;p68"/>
            <p:cNvSpPr txBox="1"/>
            <p:nvPr/>
          </p:nvSpPr>
          <p:spPr>
            <a:xfrm>
              <a:off x="6096000" y="3497033"/>
              <a:ext cx="295274"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D</a:t>
              </a:r>
              <a:endParaRPr sz="1100" b="0" i="0" u="none" strike="noStrike" cap="none">
                <a:solidFill>
                  <a:srgbClr val="000000"/>
                </a:solidFill>
                <a:latin typeface="Arial"/>
                <a:ea typeface="Arial"/>
                <a:cs typeface="Arial"/>
                <a:sym typeface="Arial"/>
              </a:endParaRPr>
            </a:p>
          </p:txBody>
        </p:sp>
        <p:sp>
          <p:nvSpPr>
            <p:cNvPr id="450" name="Google Shape;450;p68"/>
            <p:cNvSpPr txBox="1"/>
            <p:nvPr/>
          </p:nvSpPr>
          <p:spPr>
            <a:xfrm>
              <a:off x="6096000" y="3818857"/>
              <a:ext cx="287258"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E</a:t>
              </a:r>
              <a:endParaRPr sz="900" b="1" i="0" u="none" strike="noStrike" cap="none">
                <a:solidFill>
                  <a:schemeClr val="dk1"/>
                </a:solidFill>
                <a:latin typeface="Arial"/>
                <a:ea typeface="Arial"/>
                <a:cs typeface="Arial"/>
                <a:sym typeface="Arial"/>
              </a:endParaRPr>
            </a:p>
          </p:txBody>
        </p:sp>
      </p:grpSp>
      <p:pic>
        <p:nvPicPr>
          <p:cNvPr id="451" name="Google Shape;451;p68"/>
          <p:cNvPicPr preferRelativeResize="0"/>
          <p:nvPr/>
        </p:nvPicPr>
        <p:blipFill rotWithShape="1">
          <a:blip r:embed="rId4">
            <a:alphaModFix/>
          </a:blip>
          <a:srcRect r="15762"/>
          <a:stretch/>
        </p:blipFill>
        <p:spPr>
          <a:xfrm>
            <a:off x="6409303" y="419019"/>
            <a:ext cx="2633004" cy="1872243"/>
          </a:xfrm>
          <a:prstGeom prst="rect">
            <a:avLst/>
          </a:prstGeom>
          <a:noFill/>
          <a:ln>
            <a:noFill/>
          </a:ln>
        </p:spPr>
      </p:pic>
      <p:pic>
        <p:nvPicPr>
          <p:cNvPr id="452" name="Google Shape;452;p68"/>
          <p:cNvPicPr preferRelativeResize="0"/>
          <p:nvPr/>
        </p:nvPicPr>
        <p:blipFill rotWithShape="1">
          <a:blip r:embed="rId5">
            <a:alphaModFix/>
          </a:blip>
          <a:srcRect r="15641"/>
          <a:stretch/>
        </p:blipFill>
        <p:spPr>
          <a:xfrm>
            <a:off x="3811400" y="390788"/>
            <a:ext cx="2716306" cy="1928707"/>
          </a:xfrm>
          <a:prstGeom prst="rect">
            <a:avLst/>
          </a:prstGeom>
          <a:noFill/>
          <a:ln>
            <a:noFill/>
          </a:ln>
        </p:spPr>
      </p:pic>
      <p:pic>
        <p:nvPicPr>
          <p:cNvPr id="453" name="Google Shape;453;p68"/>
          <p:cNvPicPr preferRelativeResize="0"/>
          <p:nvPr/>
        </p:nvPicPr>
        <p:blipFill rotWithShape="1">
          <a:blip r:embed="rId6">
            <a:alphaModFix/>
          </a:blip>
          <a:srcRect/>
          <a:stretch/>
        </p:blipFill>
        <p:spPr>
          <a:xfrm>
            <a:off x="5228166" y="2435540"/>
            <a:ext cx="3753938" cy="877900"/>
          </a:xfrm>
          <a:prstGeom prst="rect">
            <a:avLst/>
          </a:prstGeom>
          <a:noFill/>
          <a:ln>
            <a:noFill/>
          </a:ln>
        </p:spPr>
      </p:pic>
      <p:sp>
        <p:nvSpPr>
          <p:cNvPr id="454" name="Google Shape;454;p68"/>
          <p:cNvSpPr txBox="1"/>
          <p:nvPr/>
        </p:nvSpPr>
        <p:spPr>
          <a:xfrm>
            <a:off x="-1" y="3320106"/>
            <a:ext cx="9144000" cy="2793072"/>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1100" b="1" i="0" u="none" strike="noStrike" cap="none">
                <a:solidFill>
                  <a:schemeClr val="dk1"/>
                </a:solidFill>
                <a:latin typeface="Twentieth Century"/>
                <a:ea typeface="Twentieth Century"/>
                <a:cs typeface="Twentieth Century"/>
                <a:sym typeface="Twentieth Century"/>
              </a:rPr>
              <a:t>3) Where is spatial aggregation happening?  Post drought years with no variation are 2012/2016</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100" b="1" i="0" u="none" strike="noStrike" cap="none">
                <a:solidFill>
                  <a:schemeClr val="dk1"/>
                </a:solidFill>
                <a:latin typeface="Twentieth Century"/>
                <a:ea typeface="Twentieth Century"/>
                <a:cs typeface="Twentieth Century"/>
                <a:sym typeface="Twentieth Century"/>
              </a:rPr>
              <a:t>	Answer: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Approach: Relative space use = wet – dry / dry – we should see decreases at headwaters &amp; increases downstream</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Cluster A: 2016 – no change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Cluster B: 2013-2014 –variable change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Cluster C: 2017, 2015,2018 &amp; 2012 – higher change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Zones: 1, 2, 8, 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Zones: 6,9</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Zone: 5</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Zone: 4-7</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dk1"/>
                </a:solidFill>
                <a:latin typeface="Twentieth Century"/>
                <a:ea typeface="Twentieth Century"/>
                <a:cs typeface="Twentieth Century"/>
                <a:sym typeface="Twentieth Century"/>
              </a:rPr>
              <a:t>Zone 10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None/>
            </a:pPr>
            <a:endParaRPr sz="1200" b="0" i="0" u="none" strike="noStrike" cap="none">
              <a:solidFill>
                <a:schemeClr val="dk1"/>
              </a:solidFill>
              <a:latin typeface="Twentieth Century"/>
              <a:ea typeface="Twentieth Century"/>
              <a:cs typeface="Twentieth Century"/>
              <a:sym typeface="Twentieth Century"/>
            </a:endParaRPr>
          </a:p>
        </p:txBody>
      </p:sp>
      <p:sp>
        <p:nvSpPr>
          <p:cNvPr id="455" name="Google Shape;455;p68"/>
          <p:cNvSpPr txBox="1"/>
          <p:nvPr/>
        </p:nvSpPr>
        <p:spPr>
          <a:xfrm>
            <a:off x="2688475" y="2577700"/>
            <a:ext cx="2115300" cy="46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Dry - wet/ dry = </a:t>
            </a: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poistive values decrease in dry</a:t>
            </a: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Negative values increase in dry  </a:t>
            </a:r>
            <a:endParaRPr sz="1000" b="0" i="0" u="none" strike="noStrike" cap="non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019" y="600293"/>
            <a:ext cx="3681758" cy="42636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7736" y="0"/>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800" b="1" dirty="0">
                <a:latin typeface="Century Gothic" panose="020B0502020202020204" pitchFamily="34" charset="0"/>
              </a:rPr>
              <a:t>In this study…</a:t>
            </a:r>
          </a:p>
        </p:txBody>
      </p:sp>
      <p:sp>
        <p:nvSpPr>
          <p:cNvPr id="4" name="Google Shape;306;p54"/>
          <p:cNvSpPr txBox="1">
            <a:spLocks/>
          </p:cNvSpPr>
          <p:nvPr/>
        </p:nvSpPr>
        <p:spPr>
          <a:xfrm>
            <a:off x="52196" y="746875"/>
            <a:ext cx="8896359" cy="310164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0000"/>
              </a:lnSpc>
              <a:buSzPts val="1400"/>
            </a:pPr>
            <a:r>
              <a:rPr lang="en-US" b="1" dirty="0">
                <a:latin typeface="Century Gothic" panose="020B0502020202020204" pitchFamily="34" charset="0"/>
                <a:ea typeface="Twentieth Century"/>
                <a:cs typeface="Twentieth Century"/>
                <a:sym typeface="Twentieth Century"/>
              </a:rPr>
              <a:t>5)   In our study, we examine the tension between intraspecific variation in space use and environmental forcing, which may drive similarity in space use and aggregation, in an estuarine consumer as a function of temporal fluctuations in hydrological conditions.</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Specifically, we asked:</a:t>
            </a:r>
          </a:p>
          <a:p>
            <a:pPr marL="342900" indent="-342900" algn="just">
              <a:lnSpc>
                <a:spcPct val="90000"/>
              </a:lnSpc>
              <a:buSzPts val="1400"/>
              <a:buAutoNum type="arabicPeriod"/>
            </a:pPr>
            <a:r>
              <a:rPr lang="en-US" b="1" dirty="0">
                <a:latin typeface="Century Gothic" panose="020B0502020202020204" pitchFamily="34" charset="0"/>
                <a:ea typeface="Twentieth Century"/>
                <a:cs typeface="Twentieth Century"/>
                <a:sym typeface="Twentieth Century"/>
              </a:rPr>
              <a:t>How does the level of intraspecific variation in space use vary over time (seasons, years)? </a:t>
            </a:r>
          </a:p>
          <a:p>
            <a:pPr marL="342900" indent="-342900" algn="just">
              <a:lnSpc>
                <a:spcPct val="90000"/>
              </a:lnSpc>
              <a:buSzPts val="1400"/>
              <a:buAutoNum type="arabicPeriod"/>
            </a:pPr>
            <a:endParaRPr lang="en-US" b="1" dirty="0">
              <a:latin typeface="Century Gothic" panose="020B0502020202020204" pitchFamily="34" charset="0"/>
              <a:ea typeface="Twentieth Century"/>
              <a:cs typeface="Twentieth Century"/>
              <a:sym typeface="Twentieth Century"/>
            </a:endParaRPr>
          </a:p>
          <a:p>
            <a:pPr marL="342900" indent="-342900" algn="just">
              <a:lnSpc>
                <a:spcPct val="90000"/>
              </a:lnSpc>
              <a:buSzPts val="1400"/>
              <a:buAutoNum type="arabicPeriod"/>
            </a:pPr>
            <a:r>
              <a:rPr lang="en-US" b="1" dirty="0">
                <a:latin typeface="Century Gothic" panose="020B0502020202020204" pitchFamily="34" charset="0"/>
                <a:ea typeface="Twentieth Century"/>
                <a:cs typeface="Twentieth Century"/>
                <a:sym typeface="Twentieth Century"/>
              </a:rPr>
              <a:t>Is this interspecific variation in space use related to hydrological conditions?</a:t>
            </a:r>
          </a:p>
          <a:p>
            <a:pPr marL="342900" indent="-342900" algn="just">
              <a:lnSpc>
                <a:spcPct val="90000"/>
              </a:lnSpc>
              <a:buSzPts val="1400"/>
              <a:buAutoNum type="arabicPeriod"/>
            </a:pPr>
            <a:endParaRPr lang="en-US" b="1" dirty="0">
              <a:latin typeface="Century Gothic" panose="020B0502020202020204" pitchFamily="34" charset="0"/>
              <a:ea typeface="Twentieth Century"/>
              <a:cs typeface="Twentieth Century"/>
              <a:sym typeface="Twentieth Century"/>
            </a:endParaRPr>
          </a:p>
          <a:p>
            <a:r>
              <a:rPr lang="en-US" b="1" dirty="0">
                <a:latin typeface="Century Gothic" panose="020B0502020202020204" pitchFamily="34" charset="0"/>
                <a:ea typeface="Twentieth Century"/>
                <a:cs typeface="Twentieth Century"/>
                <a:sym typeface="Twentieth Century"/>
              </a:rPr>
              <a:t>3.   What is the distributional pattern that results as a function of variable intraspecific variation over space/time?</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Approach</a:t>
            </a:r>
          </a:p>
          <a:p>
            <a:pPr algn="just">
              <a:lnSpc>
                <a:spcPct val="90000"/>
              </a:lnSpc>
              <a:buSzPts val="1400"/>
            </a:pPr>
            <a:r>
              <a:rPr lang="en-US" dirty="0">
                <a:latin typeface="Century Gothic" panose="020B0502020202020204" pitchFamily="34" charset="0"/>
                <a:ea typeface="Twentieth Century"/>
                <a:cs typeface="Twentieth Century"/>
                <a:sym typeface="Twentieth Century"/>
              </a:rPr>
              <a:t>We used acoustic telemetry to examine the space use of Common Snook (</a:t>
            </a:r>
            <a:r>
              <a:rPr lang="en-US" i="1" dirty="0" err="1">
                <a:latin typeface="Century Gothic" panose="020B0502020202020204" pitchFamily="34" charset="0"/>
                <a:ea typeface="Twentieth Century"/>
                <a:cs typeface="Twentieth Century"/>
                <a:sym typeface="Twentieth Century"/>
              </a:rPr>
              <a:t>Centropomis</a:t>
            </a:r>
            <a:r>
              <a:rPr lang="en-US" i="1" dirty="0">
                <a:latin typeface="Century Gothic" panose="020B0502020202020204" pitchFamily="34" charset="0"/>
                <a:ea typeface="Twentieth Century"/>
                <a:cs typeface="Twentieth Century"/>
                <a:sym typeface="Twentieth Century"/>
              </a:rPr>
              <a:t> </a:t>
            </a:r>
            <a:r>
              <a:rPr lang="en-US" i="1" dirty="0" err="1">
                <a:latin typeface="Century Gothic" panose="020B0502020202020204" pitchFamily="34" charset="0"/>
                <a:ea typeface="Twentieth Century"/>
                <a:cs typeface="Twentieth Century"/>
                <a:sym typeface="Twentieth Century"/>
              </a:rPr>
              <a:t>undecimalis</a:t>
            </a:r>
            <a:r>
              <a:rPr lang="en-US" dirty="0">
                <a:latin typeface="Century Gothic" panose="020B0502020202020204" pitchFamily="34" charset="0"/>
                <a:ea typeface="Twentieth Century"/>
                <a:cs typeface="Twentieth Century"/>
                <a:sym typeface="Twentieth Century"/>
              </a:rPr>
              <a:t>) along a subtropical coastal river across 7 years of varying hydrological conditions.</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Hypothesis</a:t>
            </a:r>
          </a:p>
          <a:p>
            <a:pPr algn="just">
              <a:lnSpc>
                <a:spcPct val="90000"/>
              </a:lnSpc>
              <a:buSzPts val="1400"/>
            </a:pPr>
            <a:r>
              <a:rPr lang="en-US" dirty="0">
                <a:latin typeface="Century Gothic" panose="020B0502020202020204" pitchFamily="34" charset="0"/>
                <a:ea typeface="Twentieth Century"/>
                <a:cs typeface="Twentieth Century"/>
                <a:sym typeface="Twentieth Century"/>
              </a:rPr>
              <a:t>We hypothesize </a:t>
            </a:r>
            <a:r>
              <a:rPr lang="en-US" dirty="0" err="1">
                <a:latin typeface="Century Gothic" panose="020B0502020202020204" pitchFamily="34" charset="0"/>
                <a:ea typeface="Twentieth Century"/>
                <a:cs typeface="Twentieth Century"/>
                <a:sym typeface="Twentieth Century"/>
              </a:rPr>
              <a:t>snook</a:t>
            </a:r>
            <a:r>
              <a:rPr lang="en-US" dirty="0">
                <a:latin typeface="Century Gothic" panose="020B0502020202020204" pitchFamily="34" charset="0"/>
                <a:ea typeface="Twentieth Century"/>
                <a:cs typeface="Twentieth Century"/>
                <a:sym typeface="Twentieth Century"/>
              </a:rPr>
              <a:t> to switch between similar and dissimilar space use as a function of water levels influence by seasonal hydrological variation.  We expected higher similarity in space use during the dry season at lowest water levels, in response to prey pulses that occur upstream as surrounding floodplains dry (Boucek &amp; Rehage 2013 </a:t>
            </a:r>
            <a:r>
              <a:rPr lang="en-US" dirty="0" err="1">
                <a:latin typeface="Century Gothic" panose="020B0502020202020204" pitchFamily="34" charset="0"/>
                <a:ea typeface="Twentieth Century"/>
                <a:cs typeface="Twentieth Century"/>
                <a:sym typeface="Twentieth Century"/>
              </a:rPr>
              <a:t>Oikos</a:t>
            </a:r>
            <a:r>
              <a:rPr lang="en-US" dirty="0">
                <a:latin typeface="Century Gothic" panose="020B0502020202020204" pitchFamily="34" charset="0"/>
                <a:ea typeface="Twentieth Century"/>
                <a:cs typeface="Twentieth Century"/>
                <a:sym typeface="Twentieth Century"/>
              </a:rPr>
              <a:t> , Matich &amp; </a:t>
            </a:r>
            <a:r>
              <a:rPr lang="en-US" dirty="0" err="1">
                <a:latin typeface="Century Gothic" panose="020B0502020202020204" pitchFamily="34" charset="0"/>
                <a:ea typeface="Twentieth Century"/>
                <a:cs typeface="Twentieth Century"/>
                <a:sym typeface="Twentieth Century"/>
              </a:rPr>
              <a:t>Heithaus</a:t>
            </a:r>
            <a:r>
              <a:rPr lang="en-US" dirty="0">
                <a:latin typeface="Century Gothic" panose="020B0502020202020204" pitchFamily="34" charset="0"/>
                <a:ea typeface="Twentieth Century"/>
                <a:cs typeface="Twentieth Century"/>
                <a:sym typeface="Twentieth Century"/>
              </a:rPr>
              <a:t> 2014 JAE Boucek et al. 2016 CJAS)</a:t>
            </a:r>
          </a:p>
          <a:p>
            <a:pPr algn="just">
              <a:lnSpc>
                <a:spcPct val="90000"/>
              </a:lnSpc>
              <a:buSzPts val="1400"/>
            </a:pPr>
            <a:endParaRPr lang="en-US" b="1" dirty="0">
              <a:solidFill>
                <a:srgbClr val="FF0000"/>
              </a:solidFill>
              <a:latin typeface="Century Gothic" panose="020B0502020202020204" pitchFamily="34" charset="0"/>
              <a:ea typeface="Twentieth Century"/>
              <a:cs typeface="Twentieth Century"/>
              <a:sym typeface="Twentieth Century"/>
            </a:endParaRPr>
          </a:p>
          <a:p>
            <a:pPr algn="just">
              <a:lnSpc>
                <a:spcPct val="90000"/>
              </a:lnSpc>
              <a:buSzPts val="1400"/>
            </a:pPr>
            <a:r>
              <a:rPr lang="en-US" dirty="0">
                <a:latin typeface="Century Gothic" panose="020B0502020202020204" pitchFamily="34" charset="0"/>
                <a:ea typeface="Twentieth Century"/>
                <a:cs typeface="Twentieth Century"/>
                <a:sym typeface="Twentieth Century"/>
              </a:rPr>
              <a:t> </a:t>
            </a:r>
          </a:p>
          <a:p>
            <a:pPr algn="just">
              <a:lnSpc>
                <a:spcPct val="90000"/>
              </a:lnSpc>
              <a:buSzPts val="1400"/>
            </a:pPr>
            <a:endParaRPr lang="en-US" dirty="0">
              <a:latin typeface="Century Gothic" panose="020B0502020202020204" pitchFamily="34" charset="0"/>
              <a:ea typeface="Twentieth Century"/>
              <a:cs typeface="Twentieth Century"/>
              <a:sym typeface="Twentieth Century"/>
            </a:endParaRP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p:txBody>
      </p:sp>
    </p:spTree>
    <p:extLst>
      <p:ext uri="{BB962C8B-B14F-4D97-AF65-F5344CB8AC3E}">
        <p14:creationId xmlns:p14="http://schemas.microsoft.com/office/powerpoint/2010/main" val="49429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2"/>
          <p:cNvSpPr txBox="1"/>
          <p:nvPr/>
        </p:nvSpPr>
        <p:spPr>
          <a:xfrm>
            <a:off x="-37800" y="291150"/>
            <a:ext cx="10005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Model selection</a:t>
            </a:r>
            <a:endParaRPr dirty="0"/>
          </a:p>
          <a:p>
            <a:pPr marL="0" lvl="0" indent="0" algn="l" rtl="0">
              <a:spcBef>
                <a:spcPts val="0"/>
              </a:spcBef>
              <a:spcAft>
                <a:spcPts val="0"/>
              </a:spcAft>
              <a:buNone/>
            </a:pPr>
            <a:r>
              <a:rPr lang="en" dirty="0"/>
              <a:t>   	    PC1cr   PC2cr    PC3cr     PC4cr    PC1crSsn PC3crSsn df logLik  AICc delta weight</a:t>
            </a:r>
            <a:endParaRPr dirty="0"/>
          </a:p>
          <a:p>
            <a:pPr marL="0" lvl="0" indent="0" algn="l" rtl="0">
              <a:spcBef>
                <a:spcPts val="0"/>
              </a:spcBef>
              <a:spcAft>
                <a:spcPts val="0"/>
              </a:spcAft>
              <a:buNone/>
            </a:pPr>
            <a:r>
              <a:rPr lang="en" b="1" dirty="0"/>
              <a:t>3 -0.6432                                                                         +                 +    6 83.6 -152.2  0.00  0.973</a:t>
            </a:r>
            <a:endParaRPr b="1" dirty="0"/>
          </a:p>
          <a:p>
            <a:pPr marL="0" lvl="0" indent="0" algn="l" rtl="0">
              <a:spcBef>
                <a:spcPts val="0"/>
              </a:spcBef>
              <a:spcAft>
                <a:spcPts val="0"/>
              </a:spcAft>
              <a:buNone/>
            </a:pPr>
            <a:r>
              <a:rPr lang="en" dirty="0"/>
              <a:t>1 -0.6304             +             +             +             +                                      4 76.5 -143.8  8.39  0.015</a:t>
            </a:r>
            <a:endParaRPr dirty="0"/>
          </a:p>
          <a:p>
            <a:pPr marL="0" lvl="0" indent="0" algn="l" rtl="0">
              <a:spcBef>
                <a:spcPts val="0"/>
              </a:spcBef>
              <a:spcAft>
                <a:spcPts val="0"/>
              </a:spcAft>
              <a:buNone/>
            </a:pPr>
            <a:r>
              <a:rPr lang="en" dirty="0"/>
              <a:t>2 -0.6307             +             +             +                                                     3 76.0 -143.6  8.66  0.013</a:t>
            </a:r>
            <a:endParaRPr dirty="0"/>
          </a:p>
          <a:p>
            <a:pPr marL="0" lvl="0" indent="0" algn="l" rtl="0">
              <a:spcBef>
                <a:spcPts val="0"/>
              </a:spcBef>
              <a:spcAft>
                <a:spcPts val="0"/>
              </a:spcAft>
              <a:buNone/>
            </a:pPr>
            <a:r>
              <a:rPr lang="en" dirty="0"/>
              <a:t>Models ranked by AICc(x) </a:t>
            </a:r>
            <a:endParaRPr dirty="0"/>
          </a:p>
          <a:p>
            <a:pPr marL="0" lvl="0" indent="0" algn="l" rtl="0">
              <a:spcBef>
                <a:spcPts val="0"/>
              </a:spcBef>
              <a:spcAft>
                <a:spcPts val="0"/>
              </a:spcAft>
              <a:buNone/>
            </a:pPr>
            <a:endParaRPr dirty="0"/>
          </a:p>
        </p:txBody>
      </p:sp>
      <p:graphicFrame>
        <p:nvGraphicFramePr>
          <p:cNvPr id="3" name="Google Shape;219;p44"/>
          <p:cNvGraphicFramePr/>
          <p:nvPr>
            <p:extLst>
              <p:ext uri="{D42A27DB-BD31-4B8C-83A1-F6EECF244321}">
                <p14:modId xmlns:p14="http://schemas.microsoft.com/office/powerpoint/2010/main" val="1129509299"/>
              </p:ext>
            </p:extLst>
          </p:nvPr>
        </p:nvGraphicFramePr>
        <p:xfrm>
          <a:off x="270373" y="2168221"/>
          <a:ext cx="5199925" cy="2537280"/>
        </p:xfrm>
        <a:graphic>
          <a:graphicData uri="http://schemas.openxmlformats.org/drawingml/2006/table">
            <a:tbl>
              <a:tblPr>
                <a:noFill/>
                <a:tableStyleId>{49C2FAAA-AEE0-4E7B-8614-8A21913DDAAF}</a:tableStyleId>
              </a:tblPr>
              <a:tblGrid>
                <a:gridCol w="763900">
                  <a:extLst>
                    <a:ext uri="{9D8B030D-6E8A-4147-A177-3AD203B41FA5}">
                      <a16:colId xmlns:a16="http://schemas.microsoft.com/office/drawing/2014/main" val="20000"/>
                    </a:ext>
                  </a:extLst>
                </a:gridCol>
                <a:gridCol w="1407200">
                  <a:extLst>
                    <a:ext uri="{9D8B030D-6E8A-4147-A177-3AD203B41FA5}">
                      <a16:colId xmlns:a16="http://schemas.microsoft.com/office/drawing/2014/main" val="20001"/>
                    </a:ext>
                  </a:extLst>
                </a:gridCol>
                <a:gridCol w="1407200">
                  <a:extLst>
                    <a:ext uri="{9D8B030D-6E8A-4147-A177-3AD203B41FA5}">
                      <a16:colId xmlns:a16="http://schemas.microsoft.com/office/drawing/2014/main" val="20002"/>
                    </a:ext>
                  </a:extLst>
                </a:gridCol>
                <a:gridCol w="1621625">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
                        <a:t>PC</a:t>
                      </a:r>
                      <a:endParaRPr/>
                    </a:p>
                  </a:txBody>
                  <a:tcPr marL="91425" marR="91425" marT="91425" marB="91425"/>
                </a:tc>
                <a:tc>
                  <a:txBody>
                    <a:bodyPr/>
                    <a:lstStyle/>
                    <a:p>
                      <a:pPr marL="0" lvl="0" indent="0" algn="l" rtl="0">
                        <a:spcBef>
                          <a:spcPts val="0"/>
                        </a:spcBef>
                        <a:spcAft>
                          <a:spcPts val="0"/>
                        </a:spcAft>
                        <a:buNone/>
                      </a:pPr>
                      <a:r>
                        <a:rPr lang="en"/>
                        <a:t>Eigenvalues</a:t>
                      </a:r>
                      <a:endParaRPr/>
                    </a:p>
                  </a:txBody>
                  <a:tcPr marL="91425" marR="91425" marT="91425" marB="91425"/>
                </a:tc>
                <a:tc>
                  <a:txBody>
                    <a:bodyPr/>
                    <a:lstStyle/>
                    <a:p>
                      <a:pPr marL="0" lvl="0" indent="0" algn="l" rtl="0">
                        <a:spcBef>
                          <a:spcPts val="0"/>
                        </a:spcBef>
                        <a:spcAft>
                          <a:spcPts val="0"/>
                        </a:spcAft>
                        <a:buNone/>
                      </a:pPr>
                      <a:r>
                        <a:rPr lang="en"/>
                        <a:t>%Variation</a:t>
                      </a:r>
                      <a:endParaRPr/>
                    </a:p>
                  </a:txBody>
                  <a:tcPr marL="91425" marR="91425" marT="91425" marB="91425"/>
                </a:tc>
                <a:tc>
                  <a:txBody>
                    <a:bodyPr/>
                    <a:lstStyle/>
                    <a:p>
                      <a:pPr marL="0" lvl="0" indent="0" algn="l" rtl="0">
                        <a:spcBef>
                          <a:spcPts val="0"/>
                        </a:spcBef>
                        <a:spcAft>
                          <a:spcPts val="0"/>
                        </a:spcAft>
                        <a:buNone/>
                      </a:pPr>
                      <a:r>
                        <a:rPr lang="en"/>
                        <a:t>Cum.%Variation</a:t>
                      </a:r>
                      <a:endParaRPr/>
                    </a:p>
                  </a:txBody>
                  <a:tcPr marL="91425" marR="91425" marT="91425" marB="91425"/>
                </a:tc>
                <a:extLst>
                  <a:ext uri="{0D108BD9-81ED-4DB2-BD59-A6C34878D82A}">
                    <a16:rowId xmlns:a16="http://schemas.microsoft.com/office/drawing/2014/main" val="10000"/>
                  </a:ext>
                </a:extLst>
              </a:tr>
              <a:tr h="0">
                <a:tc>
                  <a:txBody>
                    <a:bodyPr/>
                    <a:lstStyle/>
                    <a:p>
                      <a:pPr marL="0" lvl="0" indent="0" algn="r" rtl="0">
                        <a:lnSpc>
                          <a:spcPct val="115000"/>
                        </a:lnSpc>
                        <a:spcBef>
                          <a:spcPts val="0"/>
                        </a:spcBef>
                        <a:spcAft>
                          <a:spcPts val="0"/>
                        </a:spcAft>
                        <a:buNone/>
                      </a:pPr>
                      <a:r>
                        <a:rPr lang="en"/>
                        <a:t>1</a:t>
                      </a:r>
                      <a:endParaRPr/>
                    </a:p>
                  </a:txBody>
                  <a:tcPr marL="91425" marR="91425" marT="91425" marB="91425"/>
                </a:tc>
                <a:tc>
                  <a:txBody>
                    <a:bodyPr/>
                    <a:lstStyle/>
                    <a:p>
                      <a:pPr marL="0" lvl="0" indent="0" algn="r" rtl="0">
                        <a:lnSpc>
                          <a:spcPct val="115000"/>
                        </a:lnSpc>
                        <a:spcBef>
                          <a:spcPts val="0"/>
                        </a:spcBef>
                        <a:spcAft>
                          <a:spcPts val="0"/>
                        </a:spcAft>
                        <a:buNone/>
                      </a:pPr>
                      <a:r>
                        <a:rPr lang="en"/>
                        <a:t>5.9</a:t>
                      </a:r>
                      <a:endParaRPr/>
                    </a:p>
                  </a:txBody>
                  <a:tcPr marL="91425" marR="91425" marT="91425" marB="91425"/>
                </a:tc>
                <a:tc>
                  <a:txBody>
                    <a:bodyPr/>
                    <a:lstStyle/>
                    <a:p>
                      <a:pPr marL="0" lvl="0" indent="0" algn="r" rtl="0">
                        <a:lnSpc>
                          <a:spcPct val="115000"/>
                        </a:lnSpc>
                        <a:spcBef>
                          <a:spcPts val="0"/>
                        </a:spcBef>
                        <a:spcAft>
                          <a:spcPts val="0"/>
                        </a:spcAft>
                        <a:buNone/>
                      </a:pPr>
                      <a:r>
                        <a:rPr lang="en"/>
                        <a:t>36.9</a:t>
                      </a:r>
                      <a:endParaRPr/>
                    </a:p>
                  </a:txBody>
                  <a:tcPr marL="91425" marR="91425" marT="91425" marB="91425"/>
                </a:tc>
                <a:tc>
                  <a:txBody>
                    <a:bodyPr/>
                    <a:lstStyle/>
                    <a:p>
                      <a:pPr marL="0" lvl="0" indent="0" algn="r" rtl="0">
                        <a:lnSpc>
                          <a:spcPct val="115000"/>
                        </a:lnSpc>
                        <a:spcBef>
                          <a:spcPts val="0"/>
                        </a:spcBef>
                        <a:spcAft>
                          <a:spcPts val="0"/>
                        </a:spcAft>
                        <a:buNone/>
                      </a:pPr>
                      <a:r>
                        <a:rPr lang="en"/>
                        <a:t>36.9</a:t>
                      </a: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r" rtl="0">
                        <a:lnSpc>
                          <a:spcPct val="115000"/>
                        </a:lnSpc>
                        <a:spcBef>
                          <a:spcPts val="0"/>
                        </a:spcBef>
                        <a:spcAft>
                          <a:spcPts val="0"/>
                        </a:spcAft>
                        <a:buNone/>
                      </a:pPr>
                      <a:r>
                        <a:rPr lang="en"/>
                        <a:t>2</a:t>
                      </a:r>
                      <a:endParaRPr/>
                    </a:p>
                  </a:txBody>
                  <a:tcPr marL="91425" marR="91425" marT="91425" marB="91425"/>
                </a:tc>
                <a:tc>
                  <a:txBody>
                    <a:bodyPr/>
                    <a:lstStyle/>
                    <a:p>
                      <a:pPr marL="0" lvl="0" indent="0" algn="r" rtl="0">
                        <a:lnSpc>
                          <a:spcPct val="115000"/>
                        </a:lnSpc>
                        <a:spcBef>
                          <a:spcPts val="0"/>
                        </a:spcBef>
                        <a:spcAft>
                          <a:spcPts val="0"/>
                        </a:spcAft>
                        <a:buNone/>
                      </a:pPr>
                      <a:r>
                        <a:rPr lang="en"/>
                        <a:t>2.8</a:t>
                      </a:r>
                      <a:endParaRPr/>
                    </a:p>
                  </a:txBody>
                  <a:tcPr marL="91425" marR="91425" marT="91425" marB="91425"/>
                </a:tc>
                <a:tc>
                  <a:txBody>
                    <a:bodyPr/>
                    <a:lstStyle/>
                    <a:p>
                      <a:pPr marL="0" lvl="0" indent="0" algn="r" rtl="0">
                        <a:lnSpc>
                          <a:spcPct val="115000"/>
                        </a:lnSpc>
                        <a:spcBef>
                          <a:spcPts val="0"/>
                        </a:spcBef>
                        <a:spcAft>
                          <a:spcPts val="0"/>
                        </a:spcAft>
                        <a:buNone/>
                      </a:pPr>
                      <a:r>
                        <a:rPr lang="en"/>
                        <a:t>17.5</a:t>
                      </a:r>
                      <a:endParaRPr/>
                    </a:p>
                  </a:txBody>
                  <a:tcPr marL="91425" marR="91425" marT="91425" marB="91425"/>
                </a:tc>
                <a:tc>
                  <a:txBody>
                    <a:bodyPr/>
                    <a:lstStyle/>
                    <a:p>
                      <a:pPr marL="0" lvl="0" indent="0" algn="r" rtl="0">
                        <a:lnSpc>
                          <a:spcPct val="115000"/>
                        </a:lnSpc>
                        <a:spcBef>
                          <a:spcPts val="0"/>
                        </a:spcBef>
                        <a:spcAft>
                          <a:spcPts val="0"/>
                        </a:spcAft>
                        <a:buNone/>
                      </a:pPr>
                      <a:r>
                        <a:rPr lang="en"/>
                        <a:t>54.3</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r" rtl="0">
                        <a:lnSpc>
                          <a:spcPct val="115000"/>
                        </a:lnSpc>
                        <a:spcBef>
                          <a:spcPts val="0"/>
                        </a:spcBef>
                        <a:spcAft>
                          <a:spcPts val="0"/>
                        </a:spcAft>
                        <a:buNone/>
                      </a:pPr>
                      <a:r>
                        <a:rPr lang="en"/>
                        <a:t>3</a:t>
                      </a:r>
                      <a:endParaRPr/>
                    </a:p>
                  </a:txBody>
                  <a:tcPr marL="91425" marR="91425" marT="91425" marB="91425"/>
                </a:tc>
                <a:tc>
                  <a:txBody>
                    <a:bodyPr/>
                    <a:lstStyle/>
                    <a:p>
                      <a:pPr marL="0" lvl="0" indent="0" algn="r" rtl="0">
                        <a:lnSpc>
                          <a:spcPct val="115000"/>
                        </a:lnSpc>
                        <a:spcBef>
                          <a:spcPts val="0"/>
                        </a:spcBef>
                        <a:spcAft>
                          <a:spcPts val="0"/>
                        </a:spcAft>
                        <a:buNone/>
                      </a:pPr>
                      <a:r>
                        <a:rPr lang="en"/>
                        <a:t>2.67</a:t>
                      </a:r>
                      <a:endParaRPr/>
                    </a:p>
                  </a:txBody>
                  <a:tcPr marL="91425" marR="91425" marT="91425" marB="91425"/>
                </a:tc>
                <a:tc>
                  <a:txBody>
                    <a:bodyPr/>
                    <a:lstStyle/>
                    <a:p>
                      <a:pPr marL="0" lvl="0" indent="0" algn="r" rtl="0">
                        <a:lnSpc>
                          <a:spcPct val="115000"/>
                        </a:lnSpc>
                        <a:spcBef>
                          <a:spcPts val="0"/>
                        </a:spcBef>
                        <a:spcAft>
                          <a:spcPts val="0"/>
                        </a:spcAft>
                        <a:buNone/>
                      </a:pPr>
                      <a:r>
                        <a:rPr lang="en"/>
                        <a:t>16.7</a:t>
                      </a:r>
                      <a:endParaRPr/>
                    </a:p>
                  </a:txBody>
                  <a:tcPr marL="91425" marR="91425" marT="91425" marB="91425"/>
                </a:tc>
                <a:tc>
                  <a:txBody>
                    <a:bodyPr/>
                    <a:lstStyle/>
                    <a:p>
                      <a:pPr marL="0" lvl="0" indent="0" algn="r" rtl="0">
                        <a:lnSpc>
                          <a:spcPct val="115000"/>
                        </a:lnSpc>
                        <a:spcBef>
                          <a:spcPts val="0"/>
                        </a:spcBef>
                        <a:spcAft>
                          <a:spcPts val="0"/>
                        </a:spcAft>
                        <a:buNone/>
                      </a:pPr>
                      <a:r>
                        <a:rPr lang="en"/>
                        <a:t>71</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r" rtl="0">
                        <a:lnSpc>
                          <a:spcPct val="115000"/>
                        </a:lnSpc>
                        <a:spcBef>
                          <a:spcPts val="0"/>
                        </a:spcBef>
                        <a:spcAft>
                          <a:spcPts val="0"/>
                        </a:spcAft>
                        <a:buNone/>
                      </a:pPr>
                      <a:r>
                        <a:rPr lang="en"/>
                        <a:t>4</a:t>
                      </a:r>
                      <a:endParaRPr/>
                    </a:p>
                  </a:txBody>
                  <a:tcPr marL="91425" marR="91425" marT="91425" marB="91425"/>
                </a:tc>
                <a:tc>
                  <a:txBody>
                    <a:bodyPr/>
                    <a:lstStyle/>
                    <a:p>
                      <a:pPr marL="0" lvl="0" indent="0" algn="r" rtl="0">
                        <a:lnSpc>
                          <a:spcPct val="115000"/>
                        </a:lnSpc>
                        <a:spcBef>
                          <a:spcPts val="0"/>
                        </a:spcBef>
                        <a:spcAft>
                          <a:spcPts val="0"/>
                        </a:spcAft>
                        <a:buNone/>
                      </a:pPr>
                      <a:r>
                        <a:rPr lang="en"/>
                        <a:t>2.38</a:t>
                      </a:r>
                      <a:endParaRPr/>
                    </a:p>
                  </a:txBody>
                  <a:tcPr marL="91425" marR="91425" marT="91425" marB="91425"/>
                </a:tc>
                <a:tc>
                  <a:txBody>
                    <a:bodyPr/>
                    <a:lstStyle/>
                    <a:p>
                      <a:pPr marL="0" lvl="0" indent="0" algn="r" rtl="0">
                        <a:lnSpc>
                          <a:spcPct val="115000"/>
                        </a:lnSpc>
                        <a:spcBef>
                          <a:spcPts val="0"/>
                        </a:spcBef>
                        <a:spcAft>
                          <a:spcPts val="0"/>
                        </a:spcAft>
                        <a:buNone/>
                      </a:pPr>
                      <a:r>
                        <a:rPr lang="en"/>
                        <a:t>14.9</a:t>
                      </a:r>
                      <a:endParaRPr/>
                    </a:p>
                  </a:txBody>
                  <a:tcPr marL="91425" marR="91425" marT="91425" marB="91425"/>
                </a:tc>
                <a:tc>
                  <a:txBody>
                    <a:bodyPr/>
                    <a:lstStyle/>
                    <a:p>
                      <a:pPr marL="0" lvl="0" indent="0" algn="r" rtl="0">
                        <a:lnSpc>
                          <a:spcPct val="115000"/>
                        </a:lnSpc>
                        <a:spcBef>
                          <a:spcPts val="0"/>
                        </a:spcBef>
                        <a:spcAft>
                          <a:spcPts val="0"/>
                        </a:spcAft>
                        <a:buNone/>
                      </a:pPr>
                      <a:r>
                        <a:rPr lang="en"/>
                        <a:t>85.9</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r" rtl="0">
                        <a:lnSpc>
                          <a:spcPct val="115000"/>
                        </a:lnSpc>
                        <a:spcBef>
                          <a:spcPts val="0"/>
                        </a:spcBef>
                        <a:spcAft>
                          <a:spcPts val="0"/>
                        </a:spcAft>
                        <a:buNone/>
                      </a:pPr>
                      <a:r>
                        <a:rPr lang="en"/>
                        <a:t>5</a:t>
                      </a:r>
                      <a:endParaRPr/>
                    </a:p>
                  </a:txBody>
                  <a:tcPr marL="91425" marR="91425" marT="91425" marB="91425"/>
                </a:tc>
                <a:tc>
                  <a:txBody>
                    <a:bodyPr/>
                    <a:lstStyle/>
                    <a:p>
                      <a:pPr marL="0" lvl="0" indent="0" algn="r" rtl="0">
                        <a:lnSpc>
                          <a:spcPct val="115000"/>
                        </a:lnSpc>
                        <a:spcBef>
                          <a:spcPts val="0"/>
                        </a:spcBef>
                        <a:spcAft>
                          <a:spcPts val="0"/>
                        </a:spcAft>
                        <a:buNone/>
                      </a:pPr>
                      <a:r>
                        <a:rPr lang="en"/>
                        <a:t>1.05</a:t>
                      </a:r>
                      <a:endParaRPr/>
                    </a:p>
                  </a:txBody>
                  <a:tcPr marL="91425" marR="91425" marT="91425" marB="91425"/>
                </a:tc>
                <a:tc>
                  <a:txBody>
                    <a:bodyPr/>
                    <a:lstStyle/>
                    <a:p>
                      <a:pPr marL="0" lvl="0" indent="0" algn="r" rtl="0">
                        <a:lnSpc>
                          <a:spcPct val="115000"/>
                        </a:lnSpc>
                        <a:spcBef>
                          <a:spcPts val="0"/>
                        </a:spcBef>
                        <a:spcAft>
                          <a:spcPts val="0"/>
                        </a:spcAft>
                        <a:buNone/>
                      </a:pPr>
                      <a:r>
                        <a:rPr lang="en"/>
                        <a:t>6.6</a:t>
                      </a:r>
                      <a:endParaRPr/>
                    </a:p>
                  </a:txBody>
                  <a:tcPr marL="91425" marR="91425" marT="91425" marB="91425"/>
                </a:tc>
                <a:tc>
                  <a:txBody>
                    <a:bodyPr/>
                    <a:lstStyle/>
                    <a:p>
                      <a:pPr marL="0" lvl="0" indent="0" algn="r" rtl="0">
                        <a:lnSpc>
                          <a:spcPct val="115000"/>
                        </a:lnSpc>
                        <a:spcBef>
                          <a:spcPts val="0"/>
                        </a:spcBef>
                        <a:spcAft>
                          <a:spcPts val="0"/>
                        </a:spcAft>
                        <a:buNone/>
                      </a:pPr>
                      <a:r>
                        <a:rPr lang="en" dirty="0"/>
                        <a:t>92.5</a:t>
                      </a: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78"/>
          <p:cNvPicPr preferRelativeResize="0"/>
          <p:nvPr/>
        </p:nvPicPr>
        <p:blipFill rotWithShape="1">
          <a:blip r:embed="rId3">
            <a:alphaModFix/>
          </a:blip>
          <a:srcRect/>
          <a:stretch/>
        </p:blipFill>
        <p:spPr>
          <a:xfrm>
            <a:off x="152400" y="152400"/>
            <a:ext cx="8678795" cy="48387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3" y="111540"/>
            <a:ext cx="8520600" cy="841800"/>
          </a:xfrm>
        </p:spPr>
        <p:txBody>
          <a:bodyPr/>
          <a:lstStyle/>
          <a:p>
            <a:pPr algn="l"/>
            <a:r>
              <a:rPr lang="en-US" sz="3200" b="1" dirty="0">
                <a:latin typeface="Century Gothic" panose="020B0502020202020204" pitchFamily="34" charset="0"/>
              </a:rPr>
              <a:t>Introduction: rationale</a:t>
            </a:r>
          </a:p>
        </p:txBody>
      </p:sp>
      <p:sp>
        <p:nvSpPr>
          <p:cNvPr id="3" name="Google Shape;306;p54"/>
          <p:cNvSpPr txBox="1">
            <a:spLocks/>
          </p:cNvSpPr>
          <p:nvPr/>
        </p:nvSpPr>
        <p:spPr>
          <a:xfrm>
            <a:off x="147240" y="1025703"/>
            <a:ext cx="8144700" cy="39453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0000"/>
              </a:lnSpc>
              <a:buSzPts val="1400"/>
            </a:pPr>
            <a:br>
              <a:rPr lang="en-US" b="1" dirty="0">
                <a:latin typeface="Century Gothic" panose="020B0502020202020204" pitchFamily="34" charset="0"/>
                <a:ea typeface="Twentieth Century"/>
                <a:cs typeface="Twentieth Century"/>
                <a:sym typeface="Twentieth Century"/>
              </a:rPr>
            </a:br>
            <a:r>
              <a:rPr lang="en-US" b="1" dirty="0">
                <a:latin typeface="Century Gothic" panose="020B0502020202020204" pitchFamily="34" charset="0"/>
                <a:ea typeface="Twentieth Century"/>
                <a:cs typeface="Twentieth Century"/>
                <a:sym typeface="Twentieth Century"/>
              </a:rPr>
              <a:t>1) A primary way in which animals responds to </a:t>
            </a:r>
            <a:r>
              <a:rPr lang="en-US" b="1" dirty="0" err="1">
                <a:latin typeface="Century Gothic" panose="020B0502020202020204" pitchFamily="34" charset="0"/>
                <a:ea typeface="Twentieth Century"/>
                <a:cs typeface="Twentieth Century"/>
                <a:sym typeface="Twentieth Century"/>
              </a:rPr>
              <a:t>env</a:t>
            </a:r>
            <a:r>
              <a:rPr lang="en-US" b="1" dirty="0">
                <a:latin typeface="Century Gothic" panose="020B0502020202020204" pitchFamily="34" charset="0"/>
                <a:ea typeface="Twentieth Century"/>
                <a:cs typeface="Twentieth Century"/>
                <a:sym typeface="Twentieth Century"/>
              </a:rPr>
              <a:t> heterogeneity is with their movements</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2) A lot of this variation in the </a:t>
            </a:r>
            <a:r>
              <a:rPr lang="en-US" b="1" dirty="0" err="1">
                <a:latin typeface="Century Gothic" panose="020B0502020202020204" pitchFamily="34" charset="0"/>
                <a:ea typeface="Twentieth Century"/>
                <a:cs typeface="Twentieth Century"/>
                <a:sym typeface="Twentieth Century"/>
              </a:rPr>
              <a:t>env</a:t>
            </a:r>
            <a:r>
              <a:rPr lang="en-US" b="1" dirty="0">
                <a:latin typeface="Century Gothic" panose="020B0502020202020204" pitchFamily="34" charset="0"/>
                <a:ea typeface="Twentieth Century"/>
                <a:cs typeface="Twentieth Century"/>
                <a:sym typeface="Twentieth Century"/>
              </a:rPr>
              <a:t> is spatial i.e., high v low quality resource patches </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3) But recent work emphasizes temporal variation, and the fact that they interact</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4) For instance org track </a:t>
            </a:r>
            <a:r>
              <a:rPr lang="en-US" b="1" dirty="0" err="1">
                <a:latin typeface="Century Gothic" panose="020B0502020202020204" pitchFamily="34" charset="0"/>
                <a:ea typeface="Twentieth Century"/>
                <a:cs typeface="Twentieth Century"/>
                <a:sym typeface="Twentieth Century"/>
              </a:rPr>
              <a:t>phenological</a:t>
            </a:r>
            <a:r>
              <a:rPr lang="en-US" b="1" dirty="0">
                <a:latin typeface="Century Gothic" panose="020B0502020202020204" pitchFamily="34" charset="0"/>
                <a:ea typeface="Twentieth Century"/>
                <a:cs typeface="Twentieth Century"/>
                <a:sym typeface="Twentieth Century"/>
              </a:rPr>
              <a:t> variation in resources across space (</a:t>
            </a:r>
            <a:r>
              <a:rPr lang="en-US" b="1" dirty="0" err="1">
                <a:latin typeface="Century Gothic" panose="020B0502020202020204" pitchFamily="34" charset="0"/>
                <a:ea typeface="Twentieth Century"/>
                <a:cs typeface="Twentieth Century"/>
                <a:sym typeface="Twentieth Century"/>
              </a:rPr>
              <a:t>ie</a:t>
            </a:r>
            <a:r>
              <a:rPr lang="en-US" b="1" dirty="0">
                <a:latin typeface="Century Gothic" panose="020B0502020202020204" pitchFamily="34" charset="0"/>
                <a:ea typeface="Twentieth Century"/>
                <a:cs typeface="Twentieth Century"/>
                <a:sym typeface="Twentieth Century"/>
              </a:rPr>
              <a:t> resources waves</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5) Yet most studies examining this have been terrestrial</a:t>
            </a: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endParaRPr lang="en-US" b="1" dirty="0">
              <a:latin typeface="Century Gothic" panose="020B0502020202020204" pitchFamily="34" charset="0"/>
              <a:ea typeface="Twentieth Century"/>
              <a:cs typeface="Twentieth Century"/>
              <a:sym typeface="Twentieth Century"/>
            </a:endParaRPr>
          </a:p>
          <a:p>
            <a:pPr algn="just">
              <a:lnSpc>
                <a:spcPct val="90000"/>
              </a:lnSpc>
              <a:buSzPts val="1400"/>
            </a:pPr>
            <a:r>
              <a:rPr lang="en-US" b="1" dirty="0">
                <a:latin typeface="Century Gothic" panose="020B0502020202020204" pitchFamily="34" charset="0"/>
                <a:ea typeface="Twentieth Century"/>
                <a:cs typeface="Twentieth Century"/>
                <a:sym typeface="Twentieth Century"/>
              </a:rPr>
              <a:t>6)   In our study, we…</a:t>
            </a:r>
          </a:p>
        </p:txBody>
      </p:sp>
    </p:spTree>
    <p:extLst>
      <p:ext uri="{BB962C8B-B14F-4D97-AF65-F5344CB8AC3E}">
        <p14:creationId xmlns:p14="http://schemas.microsoft.com/office/powerpoint/2010/main" val="2479628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2888" y="163800"/>
            <a:ext cx="7953945" cy="4498070"/>
          </a:xfrm>
          <a:prstGeom prst="rect">
            <a:avLst/>
          </a:prstGeom>
        </p:spPr>
      </p:pic>
      <p:sp>
        <p:nvSpPr>
          <p:cNvPr id="4" name="Rectangle 3"/>
          <p:cNvSpPr/>
          <p:nvPr/>
        </p:nvSpPr>
        <p:spPr>
          <a:xfrm>
            <a:off x="0" y="2052164"/>
            <a:ext cx="8327322" cy="28688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973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7872" y="504749"/>
            <a:ext cx="714836" cy="3013248"/>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77283" y="504749"/>
            <a:ext cx="753856" cy="3013248"/>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495680" y="504749"/>
            <a:ext cx="746415" cy="3013248"/>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6635" y="504749"/>
            <a:ext cx="733191" cy="3013248"/>
          </a:xfrm>
          <a:prstGeom prst="rect">
            <a:avLst/>
          </a:prstGeom>
          <a:solidFill>
            <a:schemeClr val="bg1">
              <a:lumMod val="8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08716" y="97497"/>
            <a:ext cx="859536" cy="430887"/>
          </a:xfrm>
          <a:prstGeom prst="rect">
            <a:avLst/>
          </a:prstGeom>
          <a:noFill/>
        </p:spPr>
        <p:txBody>
          <a:bodyPr wrap="square" rtlCol="0">
            <a:spAutoFit/>
          </a:bodyPr>
          <a:lstStyle/>
          <a:p>
            <a:pPr algn="ctr"/>
            <a:r>
              <a:rPr lang="en-US" sz="1100" dirty="0"/>
              <a:t>2015 drought</a:t>
            </a:r>
          </a:p>
        </p:txBody>
      </p:sp>
      <p:sp>
        <p:nvSpPr>
          <p:cNvPr id="9" name="TextBox 8"/>
          <p:cNvSpPr txBox="1"/>
          <p:nvPr/>
        </p:nvSpPr>
        <p:spPr>
          <a:xfrm>
            <a:off x="6082715" y="243139"/>
            <a:ext cx="859536" cy="261610"/>
          </a:xfrm>
          <a:prstGeom prst="rect">
            <a:avLst/>
          </a:prstGeom>
          <a:noFill/>
        </p:spPr>
        <p:txBody>
          <a:bodyPr wrap="square" rtlCol="0">
            <a:spAutoFit/>
          </a:bodyPr>
          <a:lstStyle/>
          <a:p>
            <a:pPr algn="ctr"/>
            <a:r>
              <a:rPr lang="en-US" sz="1100" dirty="0"/>
              <a:t>Irma</a:t>
            </a:r>
          </a:p>
        </p:txBody>
      </p:sp>
      <p:sp>
        <p:nvSpPr>
          <p:cNvPr id="13" name="TextBox 12"/>
          <p:cNvSpPr txBox="1"/>
          <p:nvPr/>
        </p:nvSpPr>
        <p:spPr>
          <a:xfrm>
            <a:off x="1243163" y="103311"/>
            <a:ext cx="859536" cy="430887"/>
          </a:xfrm>
          <a:prstGeom prst="rect">
            <a:avLst/>
          </a:prstGeom>
          <a:noFill/>
        </p:spPr>
        <p:txBody>
          <a:bodyPr wrap="square" rtlCol="0">
            <a:spAutoFit/>
          </a:bodyPr>
          <a:lstStyle/>
          <a:p>
            <a:pPr algn="ctr"/>
            <a:r>
              <a:rPr lang="en-US" sz="1100" dirty="0"/>
              <a:t>2011 drought</a:t>
            </a:r>
          </a:p>
        </p:txBody>
      </p:sp>
      <p:cxnSp>
        <p:nvCxnSpPr>
          <p:cNvPr id="15" name="Straight Connector 14"/>
          <p:cNvCxnSpPr/>
          <p:nvPr/>
        </p:nvCxnSpPr>
        <p:spPr>
          <a:xfrm>
            <a:off x="2219688" y="-29087"/>
            <a:ext cx="0" cy="354708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200000">
            <a:off x="6372" y="1806960"/>
            <a:ext cx="1247899" cy="261610"/>
          </a:xfrm>
          <a:prstGeom prst="rect">
            <a:avLst/>
          </a:prstGeom>
          <a:noFill/>
        </p:spPr>
        <p:txBody>
          <a:bodyPr wrap="square" rtlCol="0">
            <a:spAutoFit/>
          </a:bodyPr>
          <a:lstStyle/>
          <a:p>
            <a:pPr algn="ctr"/>
            <a:r>
              <a:rPr lang="en-US" sz="1100" dirty="0"/>
              <a:t>At headwaters</a:t>
            </a:r>
          </a:p>
        </p:txBody>
      </p:sp>
    </p:spTree>
    <p:extLst>
      <p:ext uri="{BB962C8B-B14F-4D97-AF65-F5344CB8AC3E}">
        <p14:creationId xmlns:p14="http://schemas.microsoft.com/office/powerpoint/2010/main" val="4042943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FF24-4113-4551-AEFE-5C618674EAAE}"/>
              </a:ext>
            </a:extLst>
          </p:cNvPr>
          <p:cNvSpPr>
            <a:spLocks noGrp="1"/>
          </p:cNvSpPr>
          <p:nvPr>
            <p:ph type="title"/>
          </p:nvPr>
        </p:nvSpPr>
        <p:spPr>
          <a:xfrm>
            <a:off x="5892036" y="1292535"/>
            <a:ext cx="2940264" cy="1700115"/>
          </a:xfrm>
        </p:spPr>
        <p:txBody>
          <a:bodyPr/>
          <a:lstStyle/>
          <a:p>
            <a:r>
              <a:rPr lang="en-US" dirty="0"/>
              <a:t>Appendix 2</a:t>
            </a:r>
          </a:p>
        </p:txBody>
      </p:sp>
      <p:pic>
        <p:nvPicPr>
          <p:cNvPr id="3" name="Picture 2">
            <a:extLst>
              <a:ext uri="{FF2B5EF4-FFF2-40B4-BE49-F238E27FC236}">
                <a16:creationId xmlns:a16="http://schemas.microsoft.com/office/drawing/2014/main" id="{355CD4DD-DECE-48BE-A006-DC513802F5DB}"/>
              </a:ext>
            </a:extLst>
          </p:cNvPr>
          <p:cNvPicPr>
            <a:picLocks noChangeAspect="1"/>
          </p:cNvPicPr>
          <p:nvPr/>
        </p:nvPicPr>
        <p:blipFill>
          <a:blip r:embed="rId2"/>
          <a:stretch>
            <a:fillRect/>
          </a:stretch>
        </p:blipFill>
        <p:spPr>
          <a:xfrm>
            <a:off x="628650" y="0"/>
            <a:ext cx="3771900" cy="5143500"/>
          </a:xfrm>
          <a:prstGeom prst="rect">
            <a:avLst/>
          </a:prstGeom>
        </p:spPr>
      </p:pic>
    </p:spTree>
    <p:extLst>
      <p:ext uri="{BB962C8B-B14F-4D97-AF65-F5344CB8AC3E}">
        <p14:creationId xmlns:p14="http://schemas.microsoft.com/office/powerpoint/2010/main" val="162085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A929D2C-15AD-459D-B5C1-F36A2AABB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3236"/>
            <a:ext cx="4762500" cy="2867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C903507-7A6E-47FC-8A87-10F184634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200" y="964247"/>
            <a:ext cx="4531427" cy="340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782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3B0A-2F1E-475E-B3BD-5ED15160324E}"/>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C11373AF-D86B-4E3B-B878-198562C7E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304" y="364912"/>
            <a:ext cx="59436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775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BE30-CB4A-4ED8-B3D1-E1C4E7F0AE67}"/>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DF02B460-44D8-4A55-9D87-152B44AFF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13" y="119493"/>
            <a:ext cx="42100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93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9448-1E2B-4E5A-8F68-966B8CA1F1C6}"/>
              </a:ext>
            </a:extLst>
          </p:cNvPr>
          <p:cNvSpPr>
            <a:spLocks noGrp="1"/>
          </p:cNvSpPr>
          <p:nvPr>
            <p:ph type="title"/>
          </p:nvPr>
        </p:nvSpPr>
        <p:spPr/>
        <p:txBody>
          <a:bodyPr/>
          <a:lstStyle/>
          <a:p>
            <a:endParaRPr lang="en-US"/>
          </a:p>
        </p:txBody>
      </p:sp>
      <p:pic>
        <p:nvPicPr>
          <p:cNvPr id="3074" name="Picture 2">
            <a:extLst>
              <a:ext uri="{FF2B5EF4-FFF2-40B4-BE49-F238E27FC236}">
                <a16:creationId xmlns:a16="http://schemas.microsoft.com/office/drawing/2014/main" id="{8555AD8D-3D84-4EB0-8187-A74CEB3CA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9" y="0"/>
            <a:ext cx="5270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631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8"/>
          <p:cNvPicPr preferRelativeResize="0"/>
          <p:nvPr/>
        </p:nvPicPr>
        <p:blipFill rotWithShape="1">
          <a:blip r:embed="rId3">
            <a:alphaModFix/>
          </a:blip>
          <a:srcRect/>
          <a:stretch/>
        </p:blipFill>
        <p:spPr>
          <a:xfrm>
            <a:off x="4273120" y="1608291"/>
            <a:ext cx="4380565" cy="2737853"/>
          </a:xfrm>
          <a:prstGeom prst="rect">
            <a:avLst/>
          </a:prstGeom>
          <a:noFill/>
          <a:ln>
            <a:noFill/>
          </a:ln>
        </p:spPr>
      </p:pic>
      <p:pic>
        <p:nvPicPr>
          <p:cNvPr id="181" name="Google Shape;181;p38"/>
          <p:cNvPicPr preferRelativeResize="0"/>
          <p:nvPr/>
        </p:nvPicPr>
        <p:blipFill rotWithShape="1">
          <a:blip r:embed="rId4">
            <a:alphaModFix/>
          </a:blip>
          <a:srcRect/>
          <a:stretch/>
        </p:blipFill>
        <p:spPr>
          <a:xfrm>
            <a:off x="654574" y="1337981"/>
            <a:ext cx="3179917" cy="2782427"/>
          </a:xfrm>
          <a:prstGeom prst="rect">
            <a:avLst/>
          </a:prstGeom>
          <a:noFill/>
          <a:ln>
            <a:noFill/>
          </a:ln>
        </p:spPr>
      </p:pic>
      <p:sp>
        <p:nvSpPr>
          <p:cNvPr id="4" name="Title 1"/>
          <p:cNvSpPr txBox="1">
            <a:spLocks/>
          </p:cNvSpPr>
          <p:nvPr/>
        </p:nvSpPr>
        <p:spPr>
          <a:xfrm>
            <a:off x="2373252" y="-137463"/>
            <a:ext cx="6770748" cy="1268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800" b="1" dirty="0">
                <a:latin typeface="Century Gothic" panose="020B0502020202020204" pitchFamily="34" charset="0"/>
              </a:rPr>
              <a:t>Fig 1. Study area: array of 38 receivers partitioned into 12 riverine zones </a:t>
            </a:r>
          </a:p>
        </p:txBody>
      </p:sp>
      <p:sp>
        <p:nvSpPr>
          <p:cNvPr id="5" name="Title 1"/>
          <p:cNvSpPr txBox="1">
            <a:spLocks/>
          </p:cNvSpPr>
          <p:nvPr/>
        </p:nvSpPr>
        <p:spPr>
          <a:xfrm>
            <a:off x="56025" y="-137463"/>
            <a:ext cx="2496607" cy="823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800" b="1" dirty="0">
                <a:latin typeface="Century Gothic" panose="020B0502020202020204" pitchFamily="34" charset="0"/>
              </a:rPr>
              <a:t>Methods</a:t>
            </a:r>
          </a:p>
        </p:txBody>
      </p:sp>
      <p:pic>
        <p:nvPicPr>
          <p:cNvPr id="2" name="Picture 1">
            <a:extLst>
              <a:ext uri="{FF2B5EF4-FFF2-40B4-BE49-F238E27FC236}">
                <a16:creationId xmlns:a16="http://schemas.microsoft.com/office/drawing/2014/main" id="{84DE074A-CE75-464D-8288-74D960DF31CB}"/>
              </a:ext>
            </a:extLst>
          </p:cNvPr>
          <p:cNvPicPr>
            <a:picLocks noChangeAspect="1"/>
          </p:cNvPicPr>
          <p:nvPr/>
        </p:nvPicPr>
        <p:blipFill>
          <a:blip r:embed="rId5"/>
          <a:stretch>
            <a:fillRect/>
          </a:stretch>
        </p:blipFill>
        <p:spPr>
          <a:xfrm>
            <a:off x="4273121" y="-2853760"/>
            <a:ext cx="4380564" cy="3835095"/>
          </a:xfrm>
          <a:prstGeom prst="rect">
            <a:avLst/>
          </a:prstGeom>
        </p:spPr>
      </p:pic>
      <p:sp>
        <p:nvSpPr>
          <p:cNvPr id="3" name="TextBox 2">
            <a:extLst>
              <a:ext uri="{FF2B5EF4-FFF2-40B4-BE49-F238E27FC236}">
                <a16:creationId xmlns:a16="http://schemas.microsoft.com/office/drawing/2014/main" id="{78C5C07D-C1A0-4B28-A510-5A3CB4E8D205}"/>
              </a:ext>
            </a:extLst>
          </p:cNvPr>
          <p:cNvSpPr txBox="1"/>
          <p:nvPr/>
        </p:nvSpPr>
        <p:spPr>
          <a:xfrm>
            <a:off x="5704009" y="1477624"/>
            <a:ext cx="2053087" cy="307777"/>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Shark River Zones 1-12</a:t>
            </a:r>
          </a:p>
        </p:txBody>
      </p:sp>
      <p:sp>
        <p:nvSpPr>
          <p:cNvPr id="6" name="Oval 5">
            <a:extLst>
              <a:ext uri="{FF2B5EF4-FFF2-40B4-BE49-F238E27FC236}">
                <a16:creationId xmlns:a16="http://schemas.microsoft.com/office/drawing/2014/main" id="{337E442C-9B16-4B72-8289-E54720185C52}"/>
              </a:ext>
            </a:extLst>
          </p:cNvPr>
          <p:cNvSpPr/>
          <p:nvPr/>
        </p:nvSpPr>
        <p:spPr>
          <a:xfrm>
            <a:off x="4098635" y="338641"/>
            <a:ext cx="2053086" cy="8239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ADE945-167D-4B95-870E-56758246B901}"/>
              </a:ext>
            </a:extLst>
          </p:cNvPr>
          <p:cNvSpPr txBox="1"/>
          <p:nvPr/>
        </p:nvSpPr>
        <p:spPr>
          <a:xfrm>
            <a:off x="5864046" y="-30917"/>
            <a:ext cx="2053087"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Florida Bay</a:t>
            </a:r>
          </a:p>
        </p:txBody>
      </p:sp>
      <p:sp>
        <p:nvSpPr>
          <p:cNvPr id="10" name="TextBox 9">
            <a:extLst>
              <a:ext uri="{FF2B5EF4-FFF2-40B4-BE49-F238E27FC236}">
                <a16:creationId xmlns:a16="http://schemas.microsoft.com/office/drawing/2014/main" id="{BB59FADD-0CC2-4D9E-94B3-357F8ECFE688}"/>
              </a:ext>
            </a:extLst>
          </p:cNvPr>
          <p:cNvSpPr txBox="1"/>
          <p:nvPr/>
        </p:nvSpPr>
        <p:spPr>
          <a:xfrm>
            <a:off x="3954747" y="2927351"/>
            <a:ext cx="930253" cy="430887"/>
          </a:xfrm>
          <a:prstGeom prst="rect">
            <a:avLst/>
          </a:prstGeom>
          <a:noFill/>
        </p:spPr>
        <p:txBody>
          <a:bodyPr wrap="square" rtlCol="0">
            <a:spAutoFit/>
          </a:bodyPr>
          <a:lstStyle/>
          <a:p>
            <a:pPr algn="ctr"/>
            <a:r>
              <a:rPr lang="en-US" sz="1100" i="1" dirty="0">
                <a:latin typeface="Times New Roman" panose="02020603050405020304" pitchFamily="18" charset="0"/>
                <a:cs typeface="Times New Roman" panose="02020603050405020304" pitchFamily="18" charset="0"/>
              </a:rPr>
              <a:t>Gulf of Mexico</a:t>
            </a:r>
          </a:p>
        </p:txBody>
      </p:sp>
      <p:sp>
        <p:nvSpPr>
          <p:cNvPr id="11" name="TextBox 10">
            <a:extLst>
              <a:ext uri="{FF2B5EF4-FFF2-40B4-BE49-F238E27FC236}">
                <a16:creationId xmlns:a16="http://schemas.microsoft.com/office/drawing/2014/main" id="{BB0FC2E8-95C9-4B6B-9680-FF430E0F3BCD}"/>
              </a:ext>
            </a:extLst>
          </p:cNvPr>
          <p:cNvSpPr txBox="1"/>
          <p:nvPr/>
        </p:nvSpPr>
        <p:spPr>
          <a:xfrm>
            <a:off x="8024299" y="1317335"/>
            <a:ext cx="930253" cy="430887"/>
          </a:xfrm>
          <a:prstGeom prst="rect">
            <a:avLst/>
          </a:prstGeom>
          <a:noFill/>
        </p:spPr>
        <p:txBody>
          <a:bodyPr wrap="square" rtlCol="0">
            <a:spAutoFit/>
          </a:bodyPr>
          <a:lstStyle/>
          <a:p>
            <a:pPr algn="ctr"/>
            <a:r>
              <a:rPr lang="en-US" sz="1100" i="1" dirty="0">
                <a:latin typeface="Times New Roman" panose="02020603050405020304" pitchFamily="18" charset="0"/>
                <a:cs typeface="Times New Roman" panose="02020603050405020304" pitchFamily="18" charset="0"/>
              </a:rPr>
              <a:t>Rookery Branch</a:t>
            </a:r>
          </a:p>
        </p:txBody>
      </p:sp>
      <p:sp>
        <p:nvSpPr>
          <p:cNvPr id="12" name="TextBox 11">
            <a:extLst>
              <a:ext uri="{FF2B5EF4-FFF2-40B4-BE49-F238E27FC236}">
                <a16:creationId xmlns:a16="http://schemas.microsoft.com/office/drawing/2014/main" id="{F05EA1B0-9314-4DE3-B4FA-4F32388B4864}"/>
              </a:ext>
            </a:extLst>
          </p:cNvPr>
          <p:cNvSpPr txBox="1"/>
          <p:nvPr/>
        </p:nvSpPr>
        <p:spPr>
          <a:xfrm>
            <a:off x="6637573" y="3096628"/>
            <a:ext cx="930253" cy="261610"/>
          </a:xfrm>
          <a:prstGeom prst="rect">
            <a:avLst/>
          </a:prstGeom>
          <a:noFill/>
        </p:spPr>
        <p:txBody>
          <a:bodyPr wrap="square" rtlCol="0">
            <a:spAutoFit/>
          </a:bodyPr>
          <a:lstStyle/>
          <a:p>
            <a:pPr algn="ctr"/>
            <a:r>
              <a:rPr lang="en-US" sz="1100" i="1" dirty="0">
                <a:latin typeface="Times New Roman" panose="02020603050405020304" pitchFamily="18" charset="0"/>
                <a:cs typeface="Times New Roman" panose="02020603050405020304" pitchFamily="18" charset="0"/>
              </a:rPr>
              <a:t>Tarpon Bay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DB1641C-6060-4693-A5AE-ADCBD3C61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 y="105133"/>
            <a:ext cx="3958628" cy="27088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713124C-5890-4210-A36E-C67D2D87B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549" y="247099"/>
            <a:ext cx="3549907" cy="24249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FEA3567-E80F-444C-A8DC-BD6F18D6A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839" y="2684722"/>
            <a:ext cx="3380634" cy="23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74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1B51-58FE-4DAF-9E1F-661FA3B868DD}"/>
              </a:ext>
            </a:extLst>
          </p:cNvPr>
          <p:cNvSpPr>
            <a:spLocks noGrp="1"/>
          </p:cNvSpPr>
          <p:nvPr>
            <p:ph type="title"/>
          </p:nvPr>
        </p:nvSpPr>
        <p:spPr/>
        <p:txBody>
          <a:bodyPr/>
          <a:lstStyle/>
          <a:p>
            <a:endParaRPr lang="en-US"/>
          </a:p>
        </p:txBody>
      </p:sp>
      <p:pic>
        <p:nvPicPr>
          <p:cNvPr id="6146" name="Picture 2">
            <a:extLst>
              <a:ext uri="{FF2B5EF4-FFF2-40B4-BE49-F238E27FC236}">
                <a16:creationId xmlns:a16="http://schemas.microsoft.com/office/drawing/2014/main" id="{2BBD8C9E-A6D7-44CE-9A07-125EC463D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68" y="367537"/>
            <a:ext cx="59436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47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568B7-16D2-44B1-8F8D-AAB45AA30CD6}"/>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5846B1BC-4C46-45AB-8141-85C077216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17" y="290299"/>
            <a:ext cx="59436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76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D77A-6B4C-4ECC-928B-06CADE79D63F}"/>
              </a:ext>
            </a:extLst>
          </p:cNvPr>
          <p:cNvSpPr>
            <a:spLocks noGrp="1"/>
          </p:cNvSpPr>
          <p:nvPr>
            <p:ph type="title"/>
          </p:nvPr>
        </p:nvSpPr>
        <p:spPr/>
        <p:txBody>
          <a:bodyPr/>
          <a:lstStyle/>
          <a:p>
            <a:endParaRPr lang="en-US"/>
          </a:p>
        </p:txBody>
      </p:sp>
      <p:pic>
        <p:nvPicPr>
          <p:cNvPr id="8194" name="Picture 2">
            <a:extLst>
              <a:ext uri="{FF2B5EF4-FFF2-40B4-BE49-F238E27FC236}">
                <a16:creationId xmlns:a16="http://schemas.microsoft.com/office/drawing/2014/main" id="{27D07F0C-3B2E-4595-9A2E-8D0528B7F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76413"/>
            <a:ext cx="5943600"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467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AE2-0D6C-4BC5-9065-E39F6E52FBDC}"/>
              </a:ext>
            </a:extLst>
          </p:cNvPr>
          <p:cNvSpPr>
            <a:spLocks noGrp="1"/>
          </p:cNvSpPr>
          <p:nvPr>
            <p:ph type="title"/>
          </p:nvPr>
        </p:nvSpPr>
        <p:spPr/>
        <p:txBody>
          <a:bodyPr/>
          <a:lstStyle/>
          <a:p>
            <a:endParaRPr lang="en-US"/>
          </a:p>
        </p:txBody>
      </p:sp>
      <p:pic>
        <p:nvPicPr>
          <p:cNvPr id="9218" name="Picture 2">
            <a:extLst>
              <a:ext uri="{FF2B5EF4-FFF2-40B4-BE49-F238E27FC236}">
                <a16:creationId xmlns:a16="http://schemas.microsoft.com/office/drawing/2014/main" id="{F1573E57-3615-4987-AEAD-FE887BB71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67" y="249766"/>
            <a:ext cx="59436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148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1FC8-662C-4E34-BC16-325F92B127BE}"/>
              </a:ext>
            </a:extLst>
          </p:cNvPr>
          <p:cNvSpPr>
            <a:spLocks noGrp="1"/>
          </p:cNvSpPr>
          <p:nvPr>
            <p:ph type="title"/>
          </p:nvPr>
        </p:nvSpPr>
        <p:spPr/>
        <p:txBody>
          <a:bodyPr/>
          <a:lstStyle/>
          <a:p>
            <a:endParaRPr lang="en-US"/>
          </a:p>
        </p:txBody>
      </p:sp>
      <p:pic>
        <p:nvPicPr>
          <p:cNvPr id="10242" name="Picture 2">
            <a:extLst>
              <a:ext uri="{FF2B5EF4-FFF2-40B4-BE49-F238E27FC236}">
                <a16:creationId xmlns:a16="http://schemas.microsoft.com/office/drawing/2014/main" id="{AF520706-BCC8-4267-9DEA-005EE17ED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50483"/>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E2CBAB5-1908-4B85-9641-F27CD5C2B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521" y="0"/>
            <a:ext cx="38576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639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B3AE-E9E0-4118-8B35-3473B5B8B487}"/>
              </a:ext>
            </a:extLst>
          </p:cNvPr>
          <p:cNvSpPr>
            <a:spLocks noGrp="1"/>
          </p:cNvSpPr>
          <p:nvPr>
            <p:ph type="title"/>
          </p:nvPr>
        </p:nvSpPr>
        <p:spPr/>
        <p:txBody>
          <a:bodyPr/>
          <a:lstStyle/>
          <a:p>
            <a:endParaRPr lang="en-US"/>
          </a:p>
        </p:txBody>
      </p:sp>
      <p:pic>
        <p:nvPicPr>
          <p:cNvPr id="11266" name="Picture 2">
            <a:extLst>
              <a:ext uri="{FF2B5EF4-FFF2-40B4-BE49-F238E27FC236}">
                <a16:creationId xmlns:a16="http://schemas.microsoft.com/office/drawing/2014/main" id="{44E381FB-8062-4F57-9613-690969807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8"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06D804DB-B505-40E0-AE39-0C4DE7EA8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563" y="76200"/>
            <a:ext cx="38576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13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28EE-5F5E-4864-8C40-98E052D4F6A0}"/>
              </a:ext>
            </a:extLst>
          </p:cNvPr>
          <p:cNvSpPr>
            <a:spLocks noGrp="1"/>
          </p:cNvSpPr>
          <p:nvPr>
            <p:ph type="title"/>
          </p:nvPr>
        </p:nvSpPr>
        <p:spPr>
          <a:xfrm>
            <a:off x="6045200" y="752475"/>
            <a:ext cx="2787100" cy="2240175"/>
          </a:xfrm>
        </p:spPr>
        <p:txBody>
          <a:bodyPr/>
          <a:lstStyle/>
          <a:p>
            <a:pPr rtl="0">
              <a:spcBef>
                <a:spcPts val="0"/>
              </a:spcBef>
              <a:spcAft>
                <a:spcPts val="800"/>
              </a:spcAft>
            </a:pPr>
            <a:r>
              <a:rPr lang="en-US" sz="1800" b="0" i="0" u="none" strike="noStrike" dirty="0">
                <a:solidFill>
                  <a:srgbClr val="000000"/>
                </a:solidFill>
                <a:effectLst/>
                <a:latin typeface="Arial" panose="020B0604020202020204" pitchFamily="34" charset="0"/>
              </a:rPr>
              <a:t>Scott Colborne</a:t>
            </a:r>
            <a:br>
              <a:rPr lang="en-US" b="0" dirty="0">
                <a:effectLst/>
              </a:rPr>
            </a:br>
            <a:r>
              <a:rPr lang="en-US" sz="1800" b="0" i="0" u="none" strike="noStrike" dirty="0">
                <a:solidFill>
                  <a:srgbClr val="000000"/>
                </a:solidFill>
                <a:effectLst/>
                <a:latin typeface="Arial" panose="020B0604020202020204" pitchFamily="34" charset="0"/>
              </a:rPr>
              <a:t>Sturgeon sequence analysis</a:t>
            </a:r>
            <a:br>
              <a:rPr lang="en-US" b="0" dirty="0">
                <a:effectLst/>
              </a:rPr>
            </a:br>
            <a:r>
              <a:rPr lang="en-US" sz="1800" b="0" i="0" u="none" strike="noStrike" dirty="0">
                <a:solidFill>
                  <a:srgbClr val="1155CC"/>
                </a:solidFill>
                <a:effectLst/>
                <a:latin typeface="Arial" panose="020B0604020202020204" pitchFamily="34" charset="0"/>
              </a:rPr>
              <a:t>Scolbor@gmail.com</a:t>
            </a:r>
            <a:br>
              <a:rPr lang="en-US" b="0" dirty="0">
                <a:effectLst/>
              </a:rPr>
            </a:br>
            <a:br>
              <a:rPr lang="en-US" dirty="0"/>
            </a:br>
            <a:endParaRPr lang="en-US" dirty="0"/>
          </a:p>
        </p:txBody>
      </p:sp>
      <p:pic>
        <p:nvPicPr>
          <p:cNvPr id="12290" name="Picture 2">
            <a:extLst>
              <a:ext uri="{FF2B5EF4-FFF2-40B4-BE49-F238E27FC236}">
                <a16:creationId xmlns:a16="http://schemas.microsoft.com/office/drawing/2014/main" id="{EFDEA5E1-3AD5-416B-9C2F-085A2A39F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58" y="752475"/>
            <a:ext cx="485775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998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736E-D1D9-408B-AEF9-6AE580F2456B}"/>
              </a:ext>
            </a:extLst>
          </p:cNvPr>
          <p:cNvSpPr>
            <a:spLocks noGrp="1"/>
          </p:cNvSpPr>
          <p:nvPr>
            <p:ph type="title"/>
          </p:nvPr>
        </p:nvSpPr>
        <p:spPr/>
        <p:txBody>
          <a:bodyPr/>
          <a:lstStyle/>
          <a:p>
            <a:endParaRPr lang="en-US"/>
          </a:p>
        </p:txBody>
      </p:sp>
      <p:pic>
        <p:nvPicPr>
          <p:cNvPr id="13314" name="Picture 2">
            <a:extLst>
              <a:ext uri="{FF2B5EF4-FFF2-40B4-BE49-F238E27FC236}">
                <a16:creationId xmlns:a16="http://schemas.microsoft.com/office/drawing/2014/main" id="{A21D0481-6FB4-4035-801C-DD055BA61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904" y="260137"/>
            <a:ext cx="5038725"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500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20DA-BC59-4317-A949-3642C9B15E5D}"/>
              </a:ext>
            </a:extLst>
          </p:cNvPr>
          <p:cNvSpPr>
            <a:spLocks noGrp="1"/>
          </p:cNvSpPr>
          <p:nvPr>
            <p:ph type="title"/>
          </p:nvPr>
        </p:nvSpPr>
        <p:spPr/>
        <p:txBody>
          <a:bodyPr/>
          <a:lstStyle/>
          <a:p>
            <a:endParaRPr lang="en-US"/>
          </a:p>
        </p:txBody>
      </p:sp>
      <p:pic>
        <p:nvPicPr>
          <p:cNvPr id="14338" name="Picture 2">
            <a:extLst>
              <a:ext uri="{FF2B5EF4-FFF2-40B4-BE49-F238E27FC236}">
                <a16:creationId xmlns:a16="http://schemas.microsoft.com/office/drawing/2014/main" id="{E47C9458-1B54-43EE-A82C-0D8ED94EB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349250"/>
            <a:ext cx="49720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47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58"/>
          <p:cNvPicPr preferRelativeResize="0"/>
          <p:nvPr/>
        </p:nvPicPr>
        <p:blipFill rotWithShape="1">
          <a:blip r:embed="rId3">
            <a:alphaModFix/>
          </a:blip>
          <a:srcRect/>
          <a:stretch/>
        </p:blipFill>
        <p:spPr>
          <a:xfrm>
            <a:off x="3255239" y="128602"/>
            <a:ext cx="4760219" cy="4942536"/>
          </a:xfrm>
          <a:prstGeom prst="rect">
            <a:avLst/>
          </a:prstGeom>
          <a:noFill/>
          <a:ln>
            <a:noFill/>
          </a:ln>
        </p:spPr>
      </p:pic>
      <p:sp>
        <p:nvSpPr>
          <p:cNvPr id="330" name="Google Shape;330;p58"/>
          <p:cNvSpPr txBox="1"/>
          <p:nvPr/>
        </p:nvSpPr>
        <p:spPr>
          <a:xfrm>
            <a:off x="7520249" y="1925957"/>
            <a:ext cx="1623751" cy="222124"/>
          </a:xfrm>
          <a:prstGeom prst="rect">
            <a:avLst/>
          </a:prstGeom>
          <a:solidFill>
            <a:schemeClr val="bg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mn-lt"/>
                <a:ea typeface="Calibri"/>
                <a:cs typeface="Calibri"/>
                <a:sym typeface="Calibri"/>
              </a:rPr>
              <a:t>River km</a:t>
            </a:r>
            <a:endParaRPr sz="800" b="0" i="0" u="none" strike="noStrike" cap="none" dirty="0">
              <a:solidFill>
                <a:srgbClr val="000000"/>
              </a:solidFill>
              <a:latin typeface="+mn-lt"/>
              <a:ea typeface="Calibri"/>
              <a:cs typeface="Calibri"/>
              <a:sym typeface="Calibri"/>
            </a:endParaRPr>
          </a:p>
          <a:p>
            <a:pPr marL="0" marR="0" lvl="0" indent="0" algn="l" rtl="0">
              <a:lnSpc>
                <a:spcPct val="100000"/>
              </a:lnSpc>
              <a:spcBef>
                <a:spcPts val="0"/>
              </a:spcBef>
              <a:spcAft>
                <a:spcPts val="0"/>
              </a:spcAft>
              <a:buNone/>
            </a:pPr>
            <a:r>
              <a:rPr lang="en" sz="800" b="0" i="0" u="none" strike="noStrike" cap="none" dirty="0">
                <a:solidFill>
                  <a:srgbClr val="000000"/>
                </a:solidFill>
                <a:latin typeface="+mn-lt"/>
                <a:ea typeface="Calibri"/>
                <a:cs typeface="Calibri"/>
                <a:sym typeface="Calibri"/>
              </a:rPr>
              <a:t> </a:t>
            </a:r>
            <a:endParaRPr sz="800" b="0" i="0" u="none" strike="noStrike" cap="none" dirty="0">
              <a:solidFill>
                <a:srgbClr val="000000"/>
              </a:solidFill>
              <a:latin typeface="+mn-lt"/>
              <a:ea typeface="Calibri"/>
              <a:cs typeface="Calibri"/>
              <a:sym typeface="Calibri"/>
            </a:endParaRPr>
          </a:p>
        </p:txBody>
      </p:sp>
      <p:sp>
        <p:nvSpPr>
          <p:cNvPr id="8" name="Title 1"/>
          <p:cNvSpPr txBox="1">
            <a:spLocks/>
          </p:cNvSpPr>
          <p:nvPr/>
        </p:nvSpPr>
        <p:spPr>
          <a:xfrm>
            <a:off x="118342" y="401243"/>
            <a:ext cx="3041482" cy="2496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600" b="1" dirty="0">
                <a:latin typeface="Century Gothic" panose="020B0502020202020204" pitchFamily="34" charset="0"/>
              </a:rPr>
              <a:t>Appendix 1</a:t>
            </a:r>
            <a:r>
              <a:rPr lang="en-US" sz="1600" dirty="0">
                <a:latin typeface="Century Gothic" panose="020B0502020202020204" pitchFamily="34" charset="0"/>
              </a:rPr>
              <a:t>. Detection histories for all snook used in the study</a:t>
            </a:r>
          </a:p>
          <a:p>
            <a:pPr algn="l"/>
            <a:endParaRPr lang="en-US" sz="1600" dirty="0">
              <a:latin typeface="Century Gothic" panose="020B0502020202020204" pitchFamily="34" charset="0"/>
            </a:endParaRPr>
          </a:p>
          <a:p>
            <a:pPr algn="l"/>
            <a:r>
              <a:rPr lang="en-US" sz="1600" dirty="0">
                <a:solidFill>
                  <a:schemeClr val="tx1"/>
                </a:solidFill>
                <a:latin typeface="Century Gothic" panose="020B0502020202020204" pitchFamily="34" charset="0"/>
              </a:rPr>
              <a:t>N = 120 fish </a:t>
            </a:r>
          </a:p>
          <a:p>
            <a:pPr algn="l"/>
            <a:r>
              <a:rPr lang="en-US" sz="1600" dirty="0">
                <a:latin typeface="Century Gothic" panose="020B0502020202020204" pitchFamily="34" charset="0"/>
              </a:rPr>
              <a:t>&gt;90 days of detection</a:t>
            </a:r>
          </a:p>
        </p:txBody>
      </p:sp>
      <p:sp>
        <p:nvSpPr>
          <p:cNvPr id="9" name="Title 1"/>
          <p:cNvSpPr txBox="1">
            <a:spLocks/>
          </p:cNvSpPr>
          <p:nvPr/>
        </p:nvSpPr>
        <p:spPr>
          <a:xfrm>
            <a:off x="118342" y="0"/>
            <a:ext cx="2496607" cy="823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800" b="1" dirty="0">
                <a:latin typeface="Century Gothic" panose="020B0502020202020204" pitchFamily="34" charset="0"/>
              </a:rPr>
              <a:t>Methods</a:t>
            </a: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667" t="21536" r="3010" b="13257"/>
          <a:stretch/>
        </p:blipFill>
        <p:spPr>
          <a:xfrm>
            <a:off x="9365260" y="-1346125"/>
            <a:ext cx="3271074" cy="1747368"/>
          </a:xfrm>
          <a:prstGeom prst="rect">
            <a:avLst/>
          </a:prstGeom>
        </p:spPr>
      </p:pic>
      <p:cxnSp>
        <p:nvCxnSpPr>
          <p:cNvPr id="11" name="Straight Arrow Connector 10"/>
          <p:cNvCxnSpPr/>
          <p:nvPr/>
        </p:nvCxnSpPr>
        <p:spPr>
          <a:xfrm flipV="1">
            <a:off x="9913061" y="-1304843"/>
            <a:ext cx="2269198" cy="1155362"/>
          </a:xfrm>
          <a:prstGeom prst="straightConnector1">
            <a:avLst/>
          </a:prstGeom>
          <a:ln w="57150">
            <a:gradFill>
              <a:gsLst>
                <a:gs pos="0">
                  <a:srgbClr val="363690"/>
                </a:gs>
                <a:gs pos="100000">
                  <a:srgbClr val="00B050"/>
                </a:gs>
              </a:gsLst>
              <a:lin ang="5400000" scaled="1"/>
            </a:gra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9985381">
            <a:off x="10116524" y="-995642"/>
            <a:ext cx="1562135"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Shark River (30 km)</a:t>
            </a:r>
          </a:p>
        </p:txBody>
      </p:sp>
      <p:sp>
        <p:nvSpPr>
          <p:cNvPr id="12" name="TextBox 11">
            <a:extLst>
              <a:ext uri="{FF2B5EF4-FFF2-40B4-BE49-F238E27FC236}">
                <a16:creationId xmlns:a16="http://schemas.microsoft.com/office/drawing/2014/main" id="{7AA3DC02-C7B5-4B3E-B31E-8A8E3C5C12DB}"/>
              </a:ext>
            </a:extLst>
          </p:cNvPr>
          <p:cNvSpPr txBox="1"/>
          <p:nvPr/>
        </p:nvSpPr>
        <p:spPr>
          <a:xfrm>
            <a:off x="9247887" y="-205849"/>
            <a:ext cx="735566" cy="384721"/>
          </a:xfrm>
          <a:prstGeom prst="rect">
            <a:avLst/>
          </a:prstGeom>
          <a:noFill/>
        </p:spPr>
        <p:txBody>
          <a:bodyPr wrap="square" rtlCol="0">
            <a:spAutoFit/>
          </a:bodyPr>
          <a:lstStyle/>
          <a:p>
            <a:pPr algn="ctr"/>
            <a:r>
              <a:rPr lang="en-US" sz="1000" i="1" dirty="0">
                <a:solidFill>
                  <a:schemeClr val="bg1"/>
                </a:solidFill>
                <a:latin typeface="Times New Roman" panose="02020603050405020304" pitchFamily="18" charset="0"/>
                <a:cs typeface="Times New Roman" panose="02020603050405020304" pitchFamily="18" charset="0"/>
              </a:rPr>
              <a:t>Gulf of </a:t>
            </a:r>
            <a:r>
              <a:rPr lang="en-US" sz="900" i="1" dirty="0">
                <a:solidFill>
                  <a:schemeClr val="bg1"/>
                </a:solidFill>
                <a:latin typeface="Times New Roman" panose="02020603050405020304" pitchFamily="18" charset="0"/>
                <a:cs typeface="Times New Roman" panose="02020603050405020304" pitchFamily="18" charset="0"/>
              </a:rPr>
              <a:t>Mexico</a:t>
            </a:r>
            <a:endParaRPr lang="en-US" sz="1000" i="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9C40FFE-A217-4231-B00B-71CE71EBE949}"/>
              </a:ext>
            </a:extLst>
          </p:cNvPr>
          <p:cNvSpPr txBox="1"/>
          <p:nvPr/>
        </p:nvSpPr>
        <p:spPr>
          <a:xfrm>
            <a:off x="12094239" y="-1048729"/>
            <a:ext cx="701533" cy="369332"/>
          </a:xfrm>
          <a:prstGeom prst="rect">
            <a:avLst/>
          </a:prstGeom>
          <a:noFill/>
        </p:spPr>
        <p:txBody>
          <a:bodyPr wrap="square" rtlCol="0">
            <a:spAutoFit/>
          </a:bodyPr>
          <a:lstStyle/>
          <a:p>
            <a:pPr algn="ctr"/>
            <a:r>
              <a:rPr lang="en-US" sz="900" i="1" dirty="0">
                <a:latin typeface="Times New Roman" panose="02020603050405020304" pitchFamily="18" charset="0"/>
                <a:cs typeface="Times New Roman" panose="02020603050405020304" pitchFamily="18" charset="0"/>
              </a:rPr>
              <a:t>Rookery Branch</a:t>
            </a:r>
          </a:p>
        </p:txBody>
      </p:sp>
      <p:sp>
        <p:nvSpPr>
          <p:cNvPr id="14" name="TextBox 13">
            <a:extLst>
              <a:ext uri="{FF2B5EF4-FFF2-40B4-BE49-F238E27FC236}">
                <a16:creationId xmlns:a16="http://schemas.microsoft.com/office/drawing/2014/main" id="{45E162D6-2DAB-437A-A403-4785DDE9362D}"/>
              </a:ext>
            </a:extLst>
          </p:cNvPr>
          <p:cNvSpPr txBox="1"/>
          <p:nvPr/>
        </p:nvSpPr>
        <p:spPr>
          <a:xfrm>
            <a:off x="10908555" y="-672477"/>
            <a:ext cx="709414" cy="369332"/>
          </a:xfrm>
          <a:prstGeom prst="rect">
            <a:avLst/>
          </a:prstGeom>
          <a:noFill/>
        </p:spPr>
        <p:txBody>
          <a:bodyPr wrap="square" rtlCol="0">
            <a:spAutoFit/>
          </a:bodyPr>
          <a:lstStyle/>
          <a:p>
            <a:pPr algn="ctr"/>
            <a:r>
              <a:rPr lang="en-US" sz="900" i="1" dirty="0">
                <a:latin typeface="Times New Roman" panose="02020603050405020304" pitchFamily="18" charset="0"/>
                <a:cs typeface="Times New Roman" panose="02020603050405020304" pitchFamily="18" charset="0"/>
              </a:rPr>
              <a:t>Tarpon Bay</a:t>
            </a:r>
          </a:p>
        </p:txBody>
      </p:sp>
      <p:pic>
        <p:nvPicPr>
          <p:cNvPr id="3" name="Picture 2">
            <a:extLst>
              <a:ext uri="{FF2B5EF4-FFF2-40B4-BE49-F238E27FC236}">
                <a16:creationId xmlns:a16="http://schemas.microsoft.com/office/drawing/2014/main" id="{F9705106-0DBD-4D8F-B50F-469B12CCABA7}"/>
              </a:ext>
            </a:extLst>
          </p:cNvPr>
          <p:cNvPicPr>
            <a:picLocks noChangeAspect="1"/>
          </p:cNvPicPr>
          <p:nvPr/>
        </p:nvPicPr>
        <p:blipFill>
          <a:blip r:embed="rId5"/>
          <a:stretch>
            <a:fillRect/>
          </a:stretch>
        </p:blipFill>
        <p:spPr>
          <a:xfrm>
            <a:off x="3334207" y="-2277085"/>
            <a:ext cx="4278421" cy="2286235"/>
          </a:xfrm>
          <a:prstGeom prst="rect">
            <a:avLst/>
          </a:prstGeom>
        </p:spPr>
      </p:pic>
      <p:pic>
        <p:nvPicPr>
          <p:cNvPr id="4" name="Picture 3">
            <a:extLst>
              <a:ext uri="{FF2B5EF4-FFF2-40B4-BE49-F238E27FC236}">
                <a16:creationId xmlns:a16="http://schemas.microsoft.com/office/drawing/2014/main" id="{45B7B76A-A821-4521-AC55-C24A508625FE}"/>
              </a:ext>
            </a:extLst>
          </p:cNvPr>
          <p:cNvPicPr>
            <a:picLocks noChangeAspect="1"/>
          </p:cNvPicPr>
          <p:nvPr/>
        </p:nvPicPr>
        <p:blipFill>
          <a:blip r:embed="rId6"/>
          <a:stretch>
            <a:fillRect/>
          </a:stretch>
        </p:blipFill>
        <p:spPr>
          <a:xfrm>
            <a:off x="9824998" y="949513"/>
            <a:ext cx="3330907" cy="5143500"/>
          </a:xfrm>
          <a:prstGeom prst="rect">
            <a:avLst/>
          </a:prstGeom>
        </p:spPr>
      </p:pic>
      <p:sp>
        <p:nvSpPr>
          <p:cNvPr id="2" name="TextBox 1">
            <a:extLst>
              <a:ext uri="{FF2B5EF4-FFF2-40B4-BE49-F238E27FC236}">
                <a16:creationId xmlns:a16="http://schemas.microsoft.com/office/drawing/2014/main" id="{69E87E76-C6FC-4E7F-A13E-B5218D8DDB71}"/>
              </a:ext>
            </a:extLst>
          </p:cNvPr>
          <p:cNvSpPr txBox="1"/>
          <p:nvPr/>
        </p:nvSpPr>
        <p:spPr>
          <a:xfrm>
            <a:off x="3159824" y="-2068286"/>
            <a:ext cx="399805" cy="307777"/>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637972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03677-5793-47A9-B4D8-0B7A8FCD724C}"/>
              </a:ext>
            </a:extLst>
          </p:cNvPr>
          <p:cNvSpPr>
            <a:spLocks noGrp="1"/>
          </p:cNvSpPr>
          <p:nvPr>
            <p:ph type="title"/>
          </p:nvPr>
        </p:nvSpPr>
        <p:spPr/>
        <p:txBody>
          <a:bodyPr/>
          <a:lstStyle/>
          <a:p>
            <a:endParaRPr lang="en-US"/>
          </a:p>
        </p:txBody>
      </p:sp>
      <p:pic>
        <p:nvPicPr>
          <p:cNvPr id="15362" name="Picture 2">
            <a:extLst>
              <a:ext uri="{FF2B5EF4-FFF2-40B4-BE49-F238E27FC236}">
                <a16:creationId xmlns:a16="http://schemas.microsoft.com/office/drawing/2014/main" id="{73437308-49BA-4748-AD03-34EAE7FCE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42900"/>
            <a:ext cx="59436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501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1636-6278-4684-BDE2-CAB6679362B6}"/>
              </a:ext>
            </a:extLst>
          </p:cNvPr>
          <p:cNvSpPr>
            <a:spLocks noGrp="1"/>
          </p:cNvSpPr>
          <p:nvPr>
            <p:ph type="title"/>
          </p:nvPr>
        </p:nvSpPr>
        <p:spPr/>
        <p:txBody>
          <a:bodyPr/>
          <a:lstStyle/>
          <a:p>
            <a:endParaRPr lang="en-US"/>
          </a:p>
        </p:txBody>
      </p:sp>
      <p:pic>
        <p:nvPicPr>
          <p:cNvPr id="16386" name="Picture 2">
            <a:extLst>
              <a:ext uri="{FF2B5EF4-FFF2-40B4-BE49-F238E27FC236}">
                <a16:creationId xmlns:a16="http://schemas.microsoft.com/office/drawing/2014/main" id="{B73B9FC3-D293-4C37-8629-1535856DA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42900"/>
            <a:ext cx="59436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707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489F3-D949-4714-A4BA-2BD216CE4B70}"/>
              </a:ext>
            </a:extLst>
          </p:cNvPr>
          <p:cNvSpPr>
            <a:spLocks noGrp="1"/>
          </p:cNvSpPr>
          <p:nvPr>
            <p:ph type="title"/>
          </p:nvPr>
        </p:nvSpPr>
        <p:spPr/>
        <p:txBody>
          <a:bodyPr/>
          <a:lstStyle/>
          <a:p>
            <a:endParaRPr lang="en-US"/>
          </a:p>
        </p:txBody>
      </p:sp>
      <p:pic>
        <p:nvPicPr>
          <p:cNvPr id="17410" name="Picture 2">
            <a:extLst>
              <a:ext uri="{FF2B5EF4-FFF2-40B4-BE49-F238E27FC236}">
                <a16:creationId xmlns:a16="http://schemas.microsoft.com/office/drawing/2014/main" id="{7BBB6347-75D9-486A-9F01-52DA9BC6F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0"/>
            <a:ext cx="38576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805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C082-9B98-4F55-BE1E-50585A292E0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84391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4279" y="85226"/>
            <a:ext cx="8520600"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Century Gothic" panose="020B0502020202020204" pitchFamily="34" charset="0"/>
              </a:rPr>
              <a:t>Methods</a:t>
            </a:r>
          </a:p>
        </p:txBody>
      </p:sp>
      <p:sp>
        <p:nvSpPr>
          <p:cNvPr id="3" name="Google Shape;306;p54"/>
          <p:cNvSpPr txBox="1">
            <a:spLocks/>
          </p:cNvSpPr>
          <p:nvPr/>
        </p:nvSpPr>
        <p:spPr>
          <a:xfrm>
            <a:off x="206446" y="874399"/>
            <a:ext cx="8144700" cy="39453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1"/>
                </a:solidFill>
                <a:latin typeface="Century Gothic" panose="020B0502020202020204" pitchFamily="34" charset="0"/>
                <a:cs typeface="Arial" panose="020B0604020202020204" pitchFamily="34" charset="0"/>
              </a:rPr>
              <a:t>E Index = Average pairwise resource dissimilarity between all individuals (i.e., </a:t>
            </a:r>
            <a:r>
              <a:rPr lang="en-US" dirty="0">
                <a:solidFill>
                  <a:schemeClr val="tx1"/>
                </a:solidFill>
                <a:latin typeface="Century Gothic" panose="020B0502020202020204" pitchFamily="34" charset="0"/>
                <a:cs typeface="Arial" panose="020B0604020202020204" pitchFamily="34" charset="0"/>
              </a:rPr>
              <a:t>Overlap in resource use; </a:t>
            </a:r>
            <a:r>
              <a:rPr lang="en-US" dirty="0" err="1">
                <a:solidFill>
                  <a:schemeClr val="tx1"/>
                </a:solidFill>
                <a:latin typeface="Century Gothic" panose="020B0502020202020204" pitchFamily="34" charset="0"/>
                <a:cs typeface="Arial" panose="020B0604020202020204" pitchFamily="34" charset="0"/>
              </a:rPr>
              <a:t>Zaccarelli</a:t>
            </a:r>
            <a:r>
              <a:rPr lang="en-US" dirty="0">
                <a:solidFill>
                  <a:schemeClr val="tx1"/>
                </a:solidFill>
                <a:latin typeface="Century Gothic" panose="020B0502020202020204" pitchFamily="34" charset="0"/>
                <a:cs typeface="Arial" panose="020B0604020202020204" pitchFamily="34" charset="0"/>
              </a:rPr>
              <a:t> 2013 Methods in </a:t>
            </a:r>
            <a:r>
              <a:rPr lang="en-US" dirty="0" err="1">
                <a:solidFill>
                  <a:schemeClr val="tx1"/>
                </a:solidFill>
                <a:latin typeface="Century Gothic" panose="020B0502020202020204" pitchFamily="34" charset="0"/>
                <a:cs typeface="Arial" panose="020B0604020202020204" pitchFamily="34" charset="0"/>
              </a:rPr>
              <a:t>Ecol</a:t>
            </a:r>
            <a:r>
              <a:rPr lang="en-US" dirty="0">
                <a:solidFill>
                  <a:schemeClr val="tx1"/>
                </a:solidFill>
                <a:latin typeface="Century Gothic" panose="020B0502020202020204" pitchFamily="34" charset="0"/>
                <a:cs typeface="Arial" panose="020B0604020202020204" pitchFamily="34" charset="0"/>
              </a:rPr>
              <a:t> &amp; </a:t>
            </a:r>
            <a:r>
              <a:rPr lang="en-US" dirty="0" err="1">
                <a:solidFill>
                  <a:schemeClr val="tx1"/>
                </a:solidFill>
                <a:latin typeface="Century Gothic" panose="020B0502020202020204" pitchFamily="34" charset="0"/>
                <a:cs typeface="Arial" panose="020B0604020202020204" pitchFamily="34" charset="0"/>
              </a:rPr>
              <a:t>Evol</a:t>
            </a:r>
            <a:r>
              <a:rPr lang="en-US" dirty="0">
                <a:solidFill>
                  <a:schemeClr val="tx1"/>
                </a:solidFill>
                <a:latin typeface="Century Gothic" panose="020B0502020202020204" pitchFamily="34" charset="0"/>
                <a:cs typeface="Arial" panose="020B0604020202020204" pitchFamily="34" charset="0"/>
              </a:rPr>
              <a:t> )</a:t>
            </a:r>
          </a:p>
          <a:p>
            <a:r>
              <a:rPr lang="en-US" dirty="0">
                <a:solidFill>
                  <a:schemeClr val="tx1"/>
                </a:solidFill>
                <a:latin typeface="Century Gothic" panose="020B0502020202020204" pitchFamily="34" charset="0"/>
                <a:cs typeface="Arial" panose="020B0604020202020204" pitchFamily="34" charset="0"/>
              </a:rPr>
              <a:t>	0 = All individuals use the same resources in the same proportions</a:t>
            </a:r>
          </a:p>
          <a:p>
            <a:r>
              <a:rPr lang="en-US" dirty="0">
                <a:solidFill>
                  <a:schemeClr val="tx1"/>
                </a:solidFill>
                <a:latin typeface="Century Gothic" panose="020B0502020202020204" pitchFamily="34" charset="0"/>
                <a:cs typeface="Arial" panose="020B0604020202020204" pitchFamily="34" charset="0"/>
              </a:rPr>
              <a:t>	1 = Every individual relies entirely on different resources </a:t>
            </a:r>
          </a:p>
          <a:p>
            <a:pPr marL="214313" indent="-214313">
              <a:buFont typeface="Arial" panose="020B0604020202020204" pitchFamily="34" charset="0"/>
              <a:buChar char="•"/>
            </a:pPr>
            <a:endParaRPr lang="en-US" dirty="0">
              <a:solidFill>
                <a:schemeClr val="tx1"/>
              </a:solidFill>
              <a:latin typeface="Century Gothic" panose="020B0502020202020204" pitchFamily="34" charset="0"/>
              <a:cs typeface="Arial" panose="020B0604020202020204" pitchFamily="34" charset="0"/>
            </a:endParaRPr>
          </a:p>
          <a:p>
            <a:pPr marL="214313" indent="-214313">
              <a:buFont typeface="Arial" panose="020B0604020202020204" pitchFamily="34" charset="0"/>
              <a:buChar char="•"/>
            </a:pPr>
            <a:r>
              <a:rPr lang="en-US" dirty="0">
                <a:solidFill>
                  <a:schemeClr val="tx1"/>
                </a:solidFill>
                <a:latin typeface="Century Gothic" panose="020B0502020202020204" pitchFamily="34" charset="0"/>
                <a:cs typeface="Arial" panose="020B0604020202020204" pitchFamily="34" charset="0"/>
              </a:rPr>
              <a:t>Resources = receiver detections across 12 river zones (Matich et al 2017 L&amp;O)</a:t>
            </a:r>
          </a:p>
          <a:p>
            <a:pPr lvl="1"/>
            <a:endParaRPr lang="en-US" i="1" dirty="0">
              <a:solidFill>
                <a:schemeClr val="tx1"/>
              </a:solidFill>
              <a:latin typeface="Century Gothic" panose="020B0502020202020204" pitchFamily="34" charset="0"/>
              <a:cs typeface="Arial" panose="020B0604020202020204" pitchFamily="34" charset="0"/>
            </a:endParaRPr>
          </a:p>
          <a:p>
            <a:pPr marL="214313" indent="-214313">
              <a:buFont typeface="Arial" panose="020B0604020202020204" pitchFamily="34" charset="0"/>
              <a:buChar char="•"/>
            </a:pPr>
            <a:r>
              <a:rPr lang="en-US" dirty="0">
                <a:solidFill>
                  <a:schemeClr val="tx1"/>
                </a:solidFill>
                <a:latin typeface="Century Gothic" panose="020B0502020202020204" pitchFamily="34" charset="0"/>
                <a:cs typeface="Arial" panose="020B0604020202020204" pitchFamily="34" charset="0"/>
              </a:rPr>
              <a:t>Calculated </a:t>
            </a:r>
            <a:r>
              <a:rPr lang="en-US" b="1" dirty="0">
                <a:solidFill>
                  <a:schemeClr val="tx1"/>
                </a:solidFill>
                <a:latin typeface="Century Gothic" panose="020B0502020202020204" pitchFamily="34" charset="0"/>
                <a:cs typeface="Arial" panose="020B0604020202020204" pitchFamily="34" charset="0"/>
              </a:rPr>
              <a:t>monthly E across all snook </a:t>
            </a:r>
            <a:r>
              <a:rPr lang="en-US" dirty="0">
                <a:solidFill>
                  <a:schemeClr val="tx1"/>
                </a:solidFill>
                <a:latin typeface="Century Gothic" panose="020B0502020202020204" pitchFamily="34" charset="0"/>
                <a:cs typeface="Arial" panose="020B0604020202020204" pitchFamily="34" charset="0"/>
              </a:rPr>
              <a:t>&amp; compared monthly E’s across seasons/year related to flows with GAMs (beta distribution and logit link function)</a:t>
            </a:r>
          </a:p>
          <a:p>
            <a:pPr marL="214313" indent="-214313">
              <a:buFont typeface="Arial" panose="020B0604020202020204" pitchFamily="34" charset="0"/>
              <a:buChar char="•"/>
            </a:pPr>
            <a:endParaRPr lang="en-US" dirty="0">
              <a:solidFill>
                <a:schemeClr val="tx1"/>
              </a:solidFill>
              <a:latin typeface="Century Gothic" panose="020B0502020202020204" pitchFamily="34" charset="0"/>
              <a:cs typeface="Arial" panose="020B0604020202020204" pitchFamily="34" charset="0"/>
            </a:endParaRPr>
          </a:p>
          <a:p>
            <a:pPr marL="214313" indent="-214313">
              <a:buFont typeface="Arial" panose="020B0604020202020204" pitchFamily="34" charset="0"/>
              <a:buChar char="•"/>
            </a:pPr>
            <a:r>
              <a:rPr lang="en-US" dirty="0">
                <a:latin typeface="Century Gothic" panose="020B0502020202020204" pitchFamily="34" charset="0"/>
                <a:cs typeface="Arial" panose="020B0604020202020204" pitchFamily="34" charset="0"/>
              </a:rPr>
              <a:t>PCA GAMs to relate E to river stage</a:t>
            </a:r>
          </a:p>
          <a:p>
            <a:pPr lvl="4"/>
            <a:r>
              <a:rPr lang="en-US" dirty="0">
                <a:latin typeface="Century Gothic" panose="020B0502020202020204" pitchFamily="34" charset="0"/>
                <a:cs typeface="Arial" panose="020B0604020202020204" pitchFamily="34" charset="0"/>
              </a:rPr>
              <a:t>	-River </a:t>
            </a:r>
            <a:r>
              <a:rPr lang="en-US" dirty="0" err="1">
                <a:latin typeface="Century Gothic" panose="020B0502020202020204" pitchFamily="34" charset="0"/>
                <a:cs typeface="Arial" panose="020B0604020202020204" pitchFamily="34" charset="0"/>
              </a:rPr>
              <a:t>stagee</a:t>
            </a:r>
            <a:r>
              <a:rPr lang="en-US" dirty="0">
                <a:latin typeface="Century Gothic" panose="020B0502020202020204" pitchFamily="34" charset="0"/>
                <a:cs typeface="Arial" panose="020B0604020202020204" pitchFamily="34" charset="0"/>
              </a:rPr>
              <a:t> characterization: PCA based on the mean and variation (+ 1 	month lag) of river stage across 4 locations</a:t>
            </a:r>
          </a:p>
          <a:p>
            <a:pPr lvl="4"/>
            <a:r>
              <a:rPr lang="en-US" dirty="0">
                <a:latin typeface="Century Gothic" panose="020B0502020202020204" pitchFamily="34" charset="0"/>
                <a:cs typeface="Arial" panose="020B0604020202020204" pitchFamily="34" charset="0"/>
              </a:rPr>
              <a:t>	- gaussian distribution and a log link function</a:t>
            </a:r>
          </a:p>
          <a:p>
            <a:pPr marL="214313" indent="-214313">
              <a:buFont typeface="Arial" panose="020B0604020202020204" pitchFamily="34" charset="0"/>
              <a:buChar char="•"/>
            </a:pPr>
            <a:endParaRPr lang="en-US" dirty="0">
              <a:latin typeface="Century Gothic" panose="020B0502020202020204" pitchFamily="34" charset="0"/>
              <a:cs typeface="Arial" panose="020B0604020202020204" pitchFamily="34" charset="0"/>
            </a:endParaRPr>
          </a:p>
          <a:p>
            <a:pPr marL="214313" indent="-214313">
              <a:buFont typeface="Arial" panose="020B0604020202020204" pitchFamily="34" charset="0"/>
              <a:buChar char="•"/>
            </a:pPr>
            <a:r>
              <a:rPr lang="en-US" dirty="0">
                <a:latin typeface="Century Gothic" panose="020B0502020202020204" pitchFamily="34" charset="0"/>
                <a:cs typeface="Arial" panose="020B0604020202020204" pitchFamily="34" charset="0"/>
              </a:rPr>
              <a:t>Calculate relative change in E across seasons for each zone/year</a:t>
            </a:r>
          </a:p>
          <a:p>
            <a:pPr marL="214313" indent="-214313">
              <a:buFont typeface="Arial" panose="020B0604020202020204" pitchFamily="34" charset="0"/>
              <a:buChar char="•"/>
            </a:pPr>
            <a:endParaRPr lang="en-US" dirty="0">
              <a:latin typeface="Century Gothic" panose="020B0502020202020204" pitchFamily="34" charset="0"/>
              <a:cs typeface="Arial" panose="020B0604020202020204" pitchFamily="34" charset="0"/>
            </a:endParaRPr>
          </a:p>
          <a:p>
            <a:pPr marL="214313" indent="-214313">
              <a:buFont typeface="Arial" panose="020B0604020202020204" pitchFamily="34" charset="0"/>
              <a:buChar char="•"/>
            </a:pPr>
            <a:r>
              <a:rPr lang="en-US" dirty="0">
                <a:latin typeface="Century Gothic" panose="020B0502020202020204" pitchFamily="34" charset="0"/>
                <a:cs typeface="Arial" panose="020B0604020202020204" pitchFamily="34" charset="0"/>
              </a:rPr>
              <a:t>Cluster analysis </a:t>
            </a:r>
          </a:p>
          <a:p>
            <a:pPr marL="214313" indent="-214313">
              <a:buFont typeface="Arial" panose="020B0604020202020204" pitchFamily="34" charset="0"/>
              <a:buChar char="•"/>
            </a:pPr>
            <a:endParaRPr lang="en-US" dirty="0">
              <a:latin typeface="Century Gothic" panose="020B0502020202020204" pitchFamily="34" charset="0"/>
              <a:cs typeface="Arial" panose="020B0604020202020204" pitchFamily="34" charset="0"/>
            </a:endParaRPr>
          </a:p>
          <a:p>
            <a:pPr marL="214313" indent="-214313">
              <a:buFont typeface="Arial" panose="020B0604020202020204" pitchFamily="34" charset="0"/>
              <a:buChar char="•"/>
            </a:pPr>
            <a:endParaRPr lang="en-US" dirty="0">
              <a:latin typeface="Century Gothic" panose="020B0502020202020204" pitchFamily="34" charset="0"/>
              <a:cs typeface="Arial" panose="020B0604020202020204" pitchFamily="34" charset="0"/>
            </a:endParaRPr>
          </a:p>
          <a:p>
            <a:pPr marL="214313" indent="-214313">
              <a:buFont typeface="Arial" panose="020B0604020202020204" pitchFamily="34" charset="0"/>
              <a:buChar char="•"/>
            </a:pPr>
            <a:endParaRPr lang="en-US" dirty="0">
              <a:latin typeface="Century Gothic" panose="020B0502020202020204" pitchFamily="34" charset="0"/>
              <a:cs typeface="Arial" panose="020B0604020202020204" pitchFamily="34" charset="0"/>
            </a:endParaRPr>
          </a:p>
          <a:p>
            <a:pPr marL="214313" indent="-214313">
              <a:buFont typeface="Arial" panose="020B0604020202020204" pitchFamily="34" charset="0"/>
              <a:buChar char="•"/>
            </a:pPr>
            <a:endParaRPr lang="en-US" dirty="0">
              <a:latin typeface="Century Gothic" panose="020B0502020202020204" pitchFamily="34" charset="0"/>
              <a:cs typeface="Arial" panose="020B0604020202020204" pitchFamily="34" charset="0"/>
            </a:endParaRPr>
          </a:p>
          <a:p>
            <a:endParaRPr lang="en-US" dirty="0">
              <a:latin typeface="Century Gothic" panose="020B0502020202020204" pitchFamily="34" charset="0"/>
              <a:cs typeface="Arial" panose="020B0604020202020204" pitchFamily="34" charset="0"/>
            </a:endParaRPr>
          </a:p>
          <a:p>
            <a:endParaRPr lang="en-US" dirty="0">
              <a:latin typeface="Century Gothic" panose="020B0502020202020204" pitchFamily="34" charset="0"/>
              <a:cs typeface="Arial" panose="020B0604020202020204" pitchFamily="34" charset="0"/>
            </a:endParaRPr>
          </a:p>
          <a:p>
            <a:pPr>
              <a:lnSpc>
                <a:spcPct val="90000"/>
              </a:lnSpc>
              <a:buSzPts val="2100"/>
            </a:pPr>
            <a:endParaRPr lang="en-US" dirty="0">
              <a:latin typeface="Century Gothic" panose="020B0502020202020204" pitchFamily="34" charset="0"/>
              <a:ea typeface="Twentieth Century"/>
              <a:cs typeface="Twentieth Century"/>
              <a:sym typeface="Twentieth Century"/>
            </a:endParaRPr>
          </a:p>
        </p:txBody>
      </p:sp>
    </p:spTree>
    <p:extLst>
      <p:ext uri="{BB962C8B-B14F-4D97-AF65-F5344CB8AC3E}">
        <p14:creationId xmlns:p14="http://schemas.microsoft.com/office/powerpoint/2010/main" val="7487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7" name="Google Shape;187;p39"/>
          <p:cNvPicPr preferRelativeResize="0"/>
          <p:nvPr/>
        </p:nvPicPr>
        <p:blipFill rotWithShape="1">
          <a:blip r:embed="rId3">
            <a:alphaModFix/>
          </a:blip>
          <a:srcRect l="-1" r="-22080" b="-1665"/>
          <a:stretch/>
        </p:blipFill>
        <p:spPr>
          <a:xfrm>
            <a:off x="623247" y="510921"/>
            <a:ext cx="4155844" cy="4121659"/>
          </a:xfrm>
          <a:prstGeom prst="rect">
            <a:avLst/>
          </a:prstGeom>
          <a:noFill/>
          <a:ln>
            <a:noFill/>
          </a:ln>
        </p:spPr>
      </p:pic>
      <p:sp>
        <p:nvSpPr>
          <p:cNvPr id="9" name="Title 1"/>
          <p:cNvSpPr txBox="1">
            <a:spLocks/>
          </p:cNvSpPr>
          <p:nvPr/>
        </p:nvSpPr>
        <p:spPr>
          <a:xfrm>
            <a:off x="8335" y="-203376"/>
            <a:ext cx="2496607" cy="823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000" b="1" dirty="0">
                <a:latin typeface="Century Gothic" panose="020B0502020202020204" pitchFamily="34" charset="0"/>
              </a:rPr>
              <a:t>Fig 2 </a:t>
            </a:r>
          </a:p>
        </p:txBody>
      </p:sp>
      <p:sp>
        <p:nvSpPr>
          <p:cNvPr id="2" name="TextBox 1"/>
          <p:cNvSpPr txBox="1"/>
          <p:nvPr/>
        </p:nvSpPr>
        <p:spPr>
          <a:xfrm>
            <a:off x="6011048" y="401316"/>
            <a:ext cx="1582765" cy="1384995"/>
          </a:xfrm>
          <a:prstGeom prst="rect">
            <a:avLst/>
          </a:prstGeom>
          <a:solidFill>
            <a:schemeClr val="tx2"/>
          </a:solidFill>
        </p:spPr>
        <p:txBody>
          <a:bodyPr wrap="square" rtlCol="0">
            <a:spAutoFit/>
          </a:bodyPr>
          <a:lstStyle/>
          <a:p>
            <a:r>
              <a:rPr lang="en-US" sz="1200" b="1" dirty="0">
                <a:latin typeface="Century Gothic" panose="020B0502020202020204" pitchFamily="34" charset="0"/>
              </a:rPr>
              <a:t>E index: 0-1</a:t>
            </a:r>
          </a:p>
          <a:p>
            <a:r>
              <a:rPr lang="en-US" sz="1200" b="1" dirty="0">
                <a:latin typeface="Century Gothic" panose="020B0502020202020204" pitchFamily="34" charset="0"/>
              </a:rPr>
              <a:t>1 </a:t>
            </a:r>
            <a:r>
              <a:rPr lang="en-US" sz="1200" dirty="0">
                <a:latin typeface="Century Gothic" panose="020B0502020202020204" pitchFamily="34" charset="0"/>
              </a:rPr>
              <a:t>= individuals use </a:t>
            </a:r>
            <a:r>
              <a:rPr lang="en-US" sz="1200" b="1" dirty="0">
                <a:latin typeface="Century Gothic" panose="020B0502020202020204" pitchFamily="34" charset="0"/>
              </a:rPr>
              <a:t>different zones</a:t>
            </a:r>
          </a:p>
          <a:p>
            <a:endParaRPr lang="en-US" sz="1200" b="1" dirty="0">
              <a:latin typeface="Century Gothic" panose="020B0502020202020204" pitchFamily="34" charset="0"/>
            </a:endParaRPr>
          </a:p>
          <a:p>
            <a:r>
              <a:rPr lang="en-US" sz="1200" b="1" dirty="0">
                <a:latin typeface="Century Gothic" panose="020B0502020202020204" pitchFamily="34" charset="0"/>
              </a:rPr>
              <a:t>0 </a:t>
            </a:r>
            <a:r>
              <a:rPr lang="en-US" sz="1200" dirty="0">
                <a:latin typeface="Century Gothic" panose="020B0502020202020204" pitchFamily="34" charset="0"/>
              </a:rPr>
              <a:t>= </a:t>
            </a:r>
            <a:r>
              <a:rPr lang="en-US" sz="1200" dirty="0">
                <a:solidFill>
                  <a:schemeClr val="tx1"/>
                </a:solidFill>
                <a:latin typeface="Century Gothic" panose="020B0502020202020204" pitchFamily="34" charset="0"/>
              </a:rPr>
              <a:t>individuals use proportionally </a:t>
            </a:r>
            <a:r>
              <a:rPr lang="en-US" sz="1200" b="1" dirty="0">
                <a:solidFill>
                  <a:schemeClr val="tx1"/>
                </a:solidFill>
                <a:latin typeface="Century Gothic" panose="020B0502020202020204" pitchFamily="34" charset="0"/>
              </a:rPr>
              <a:t>same zones</a:t>
            </a:r>
            <a:endParaRPr lang="en-US" sz="1200" dirty="0">
              <a:solidFill>
                <a:schemeClr val="tx1"/>
              </a:solidFill>
              <a:latin typeface="Century Gothic" panose="020B0502020202020204" pitchFamily="34" charset="0"/>
            </a:endParaRPr>
          </a:p>
        </p:txBody>
      </p:sp>
      <p:sp>
        <p:nvSpPr>
          <p:cNvPr id="3" name="Rectangle 2">
            <a:extLst>
              <a:ext uri="{FF2B5EF4-FFF2-40B4-BE49-F238E27FC236}">
                <a16:creationId xmlns:a16="http://schemas.microsoft.com/office/drawing/2014/main" id="{26AD05B1-A12A-4387-8E16-7CE46C0E66CB}"/>
              </a:ext>
            </a:extLst>
          </p:cNvPr>
          <p:cNvSpPr/>
          <p:nvPr/>
        </p:nvSpPr>
        <p:spPr>
          <a:xfrm>
            <a:off x="3670965" y="1235294"/>
            <a:ext cx="358102" cy="343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F7ACB1-D035-4AC1-AED1-DB4E4A379117}"/>
              </a:ext>
            </a:extLst>
          </p:cNvPr>
          <p:cNvPicPr>
            <a:picLocks noChangeAspect="1"/>
          </p:cNvPicPr>
          <p:nvPr/>
        </p:nvPicPr>
        <p:blipFill rotWithShape="1">
          <a:blip r:embed="rId4"/>
          <a:srcRect l="88974" t="16912" r="828" b="69454"/>
          <a:stretch/>
        </p:blipFill>
        <p:spPr>
          <a:xfrm>
            <a:off x="3697603" y="510920"/>
            <a:ext cx="490584" cy="780932"/>
          </a:xfrm>
          <a:prstGeom prst="rect">
            <a:avLst/>
          </a:prstGeom>
        </p:spPr>
      </p:pic>
      <p:sp>
        <p:nvSpPr>
          <p:cNvPr id="6" name="Arrow: Down 5">
            <a:extLst>
              <a:ext uri="{FF2B5EF4-FFF2-40B4-BE49-F238E27FC236}">
                <a16:creationId xmlns:a16="http://schemas.microsoft.com/office/drawing/2014/main" id="{5DCDD65E-721B-4ED3-AB88-984F71F50EBE}"/>
              </a:ext>
            </a:extLst>
          </p:cNvPr>
          <p:cNvSpPr/>
          <p:nvPr/>
        </p:nvSpPr>
        <p:spPr>
          <a:xfrm rot="10800000">
            <a:off x="5627259" y="2923713"/>
            <a:ext cx="383789" cy="1229540"/>
          </a:xfrm>
          <a:prstGeom prst="downArrow">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3C3399-2040-4C3F-8110-70B5D5775091}"/>
              </a:ext>
            </a:extLst>
          </p:cNvPr>
          <p:cNvSpPr txBox="1"/>
          <p:nvPr/>
        </p:nvSpPr>
        <p:spPr>
          <a:xfrm rot="16200000">
            <a:off x="4874098" y="3155462"/>
            <a:ext cx="1904603" cy="200055"/>
          </a:xfrm>
          <a:prstGeom prst="rect">
            <a:avLst/>
          </a:prstGeom>
          <a:noFill/>
        </p:spPr>
        <p:txBody>
          <a:bodyPr wrap="square" rtlCol="0">
            <a:spAutoFit/>
          </a:bodyPr>
          <a:lstStyle/>
          <a:p>
            <a:r>
              <a:rPr lang="en-US" sz="700" b="1" dirty="0"/>
              <a:t>+ Individual variation</a:t>
            </a:r>
          </a:p>
        </p:txBody>
      </p:sp>
      <p:pic>
        <p:nvPicPr>
          <p:cNvPr id="12" name="Picture 11">
            <a:extLst>
              <a:ext uri="{FF2B5EF4-FFF2-40B4-BE49-F238E27FC236}">
                <a16:creationId xmlns:a16="http://schemas.microsoft.com/office/drawing/2014/main" id="{12018E3F-DCCE-4FD3-B176-3DDF31D24616}"/>
              </a:ext>
            </a:extLst>
          </p:cNvPr>
          <p:cNvPicPr>
            <a:picLocks noChangeAspect="1"/>
          </p:cNvPicPr>
          <p:nvPr/>
        </p:nvPicPr>
        <p:blipFill rotWithShape="1">
          <a:blip r:embed="rId5"/>
          <a:srcRect t="29832" r="4440"/>
          <a:stretch/>
        </p:blipFill>
        <p:spPr>
          <a:xfrm>
            <a:off x="218644" y="657224"/>
            <a:ext cx="466069" cy="1351782"/>
          </a:xfrm>
          <a:prstGeom prst="rect">
            <a:avLst/>
          </a:prstGeom>
        </p:spPr>
      </p:pic>
      <p:pic>
        <p:nvPicPr>
          <p:cNvPr id="18" name="Picture 17">
            <a:extLst>
              <a:ext uri="{FF2B5EF4-FFF2-40B4-BE49-F238E27FC236}">
                <a16:creationId xmlns:a16="http://schemas.microsoft.com/office/drawing/2014/main" id="{6C5FD9A7-5774-43CA-9DB3-54B521064DF9}"/>
              </a:ext>
            </a:extLst>
          </p:cNvPr>
          <p:cNvPicPr>
            <a:picLocks noChangeAspect="1"/>
          </p:cNvPicPr>
          <p:nvPr/>
        </p:nvPicPr>
        <p:blipFill rotWithShape="1">
          <a:blip r:embed="rId5"/>
          <a:srcRect t="29832" r="4440"/>
          <a:stretch/>
        </p:blipFill>
        <p:spPr>
          <a:xfrm>
            <a:off x="206967" y="2730909"/>
            <a:ext cx="466069" cy="1351782"/>
          </a:xfrm>
          <a:prstGeom prst="rect">
            <a:avLst/>
          </a:prstGeom>
        </p:spPr>
      </p:pic>
    </p:spTree>
    <p:extLst>
      <p:ext uri="{BB962C8B-B14F-4D97-AF65-F5344CB8AC3E}">
        <p14:creationId xmlns:p14="http://schemas.microsoft.com/office/powerpoint/2010/main" val="401964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9"/>
          <p:cNvPicPr preferRelativeResize="0"/>
          <p:nvPr/>
        </p:nvPicPr>
        <p:blipFill>
          <a:blip r:embed="rId3">
            <a:alphaModFix/>
          </a:blip>
          <a:stretch>
            <a:fillRect/>
          </a:stretch>
        </p:blipFill>
        <p:spPr>
          <a:xfrm>
            <a:off x="5660283" y="160373"/>
            <a:ext cx="2901175" cy="2540200"/>
          </a:xfrm>
          <a:prstGeom prst="rect">
            <a:avLst/>
          </a:prstGeom>
          <a:noFill/>
          <a:ln>
            <a:noFill/>
          </a:ln>
        </p:spPr>
      </p:pic>
      <p:pic>
        <p:nvPicPr>
          <p:cNvPr id="187" name="Google Shape;187;p39"/>
          <p:cNvPicPr preferRelativeResize="0"/>
          <p:nvPr/>
        </p:nvPicPr>
        <p:blipFill>
          <a:blip r:embed="rId4">
            <a:alphaModFix/>
          </a:blip>
          <a:stretch>
            <a:fillRect/>
          </a:stretch>
        </p:blipFill>
        <p:spPr>
          <a:xfrm>
            <a:off x="268938" y="764578"/>
            <a:ext cx="3404188" cy="4054126"/>
          </a:xfrm>
          <a:prstGeom prst="rect">
            <a:avLst/>
          </a:prstGeom>
          <a:noFill/>
          <a:ln>
            <a:noFill/>
          </a:ln>
        </p:spPr>
      </p:pic>
      <p:sp>
        <p:nvSpPr>
          <p:cNvPr id="188" name="Google Shape;188;p39"/>
          <p:cNvSpPr txBox="1"/>
          <p:nvPr/>
        </p:nvSpPr>
        <p:spPr>
          <a:xfrm>
            <a:off x="9278480" y="208575"/>
            <a:ext cx="2213796" cy="3307830"/>
          </a:xfrm>
          <a:prstGeom prst="rect">
            <a:avLst/>
          </a:prstGeom>
          <a:solidFill>
            <a:srgbClr val="B7B7B7"/>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rPr>
              <a:t>E box plot for wet vs dry </a:t>
            </a:r>
            <a:endParaRPr sz="1000" dirty="0">
              <a:solidFill>
                <a:srgbClr val="FF0000"/>
              </a:solidFill>
            </a:endParaRPr>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Analysis run based on new zones, </a:t>
            </a:r>
            <a:endParaRPr sz="1000" dirty="0"/>
          </a:p>
          <a:p>
            <a:pPr marL="0" lvl="0" indent="0" algn="l" rtl="0">
              <a:spcBef>
                <a:spcPts val="0"/>
              </a:spcBef>
              <a:spcAft>
                <a:spcPts val="0"/>
              </a:spcAft>
              <a:buNone/>
            </a:pPr>
            <a:r>
              <a:rPr lang="en" sz="1000" dirty="0"/>
              <a:t>2012-2016 - dry season is not low for E</a:t>
            </a:r>
            <a:endParaRPr sz="1000" dirty="0"/>
          </a:p>
          <a:p>
            <a:pPr marL="0" lvl="0" indent="0" algn="l" rtl="0">
              <a:spcBef>
                <a:spcPts val="0"/>
              </a:spcBef>
              <a:spcAft>
                <a:spcPts val="0"/>
              </a:spcAft>
              <a:buNone/>
            </a:pPr>
            <a:r>
              <a:rPr lang="en" sz="1000" dirty="0"/>
              <a:t>2014, 2015</a:t>
            </a:r>
            <a:endParaRPr sz="1000" dirty="0"/>
          </a:p>
          <a:p>
            <a:pPr marL="0" lvl="0" indent="0" algn="l" rtl="0">
              <a:spcBef>
                <a:spcPts val="0"/>
              </a:spcBef>
              <a:spcAft>
                <a:spcPts val="0"/>
              </a:spcAft>
              <a:buNone/>
            </a:pPr>
            <a:r>
              <a:rPr lang="en" sz="1000" dirty="0"/>
              <a:t>Edf -approaches 1 =linear, 2 = parabolic</a:t>
            </a:r>
            <a:endParaRPr sz="1000" dirty="0"/>
          </a:p>
          <a:p>
            <a:pPr marL="0" lvl="0" indent="0" algn="l" rtl="0">
              <a:spcBef>
                <a:spcPts val="0"/>
              </a:spcBef>
              <a:spcAft>
                <a:spcPts val="0"/>
              </a:spcAft>
              <a:buNone/>
            </a:pPr>
            <a:r>
              <a:rPr lang="en" sz="1000" dirty="0"/>
              <a:t>Higher value = more nonlinear </a:t>
            </a:r>
            <a:endParaRPr sz="1000" dirty="0"/>
          </a:p>
          <a:p>
            <a:pPr marL="0" lvl="0" indent="0" algn="l" rtl="0">
              <a:spcBef>
                <a:spcPts val="0"/>
              </a:spcBef>
              <a:spcAft>
                <a:spcPts val="0"/>
              </a:spcAft>
              <a:buNone/>
            </a:pPr>
            <a:r>
              <a:rPr lang="en" sz="1000" dirty="0"/>
              <a:t>2018 borderline </a:t>
            </a:r>
            <a:endParaRPr sz="1000" dirty="0"/>
          </a:p>
          <a:p>
            <a:pPr marL="0" lvl="0" indent="0" algn="l" rtl="0">
              <a:spcBef>
                <a:spcPts val="0"/>
              </a:spcBef>
              <a:spcAft>
                <a:spcPts val="0"/>
              </a:spcAft>
              <a:buNone/>
            </a:pPr>
            <a:r>
              <a:rPr lang="en" sz="1000" dirty="0"/>
              <a:t>2017- compressed, minimal shift </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Blue dots are more bound than red  </a:t>
            </a:r>
            <a:endParaRPr sz="1000" dirty="0"/>
          </a:p>
        </p:txBody>
      </p:sp>
      <p:sp>
        <p:nvSpPr>
          <p:cNvPr id="9" name="Title 1"/>
          <p:cNvSpPr txBox="1">
            <a:spLocks/>
          </p:cNvSpPr>
          <p:nvPr/>
        </p:nvSpPr>
        <p:spPr>
          <a:xfrm>
            <a:off x="8335" y="-203376"/>
            <a:ext cx="2496607" cy="823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000" b="1" dirty="0">
                <a:latin typeface="Century Gothic" panose="020B0502020202020204" pitchFamily="34" charset="0"/>
              </a:rPr>
              <a:t>Results Fig 2 </a:t>
            </a:r>
          </a:p>
        </p:txBody>
      </p:sp>
      <p:sp>
        <p:nvSpPr>
          <p:cNvPr id="2" name="TextBox 1"/>
          <p:cNvSpPr txBox="1"/>
          <p:nvPr/>
        </p:nvSpPr>
        <p:spPr>
          <a:xfrm>
            <a:off x="3877448" y="975474"/>
            <a:ext cx="1582765" cy="1384995"/>
          </a:xfrm>
          <a:prstGeom prst="rect">
            <a:avLst/>
          </a:prstGeom>
          <a:solidFill>
            <a:schemeClr val="tx2"/>
          </a:solidFill>
        </p:spPr>
        <p:txBody>
          <a:bodyPr wrap="square" rtlCol="0">
            <a:spAutoFit/>
          </a:bodyPr>
          <a:lstStyle/>
          <a:p>
            <a:r>
              <a:rPr lang="en-US" sz="1200" b="1" dirty="0">
                <a:latin typeface="Century Gothic" panose="020B0502020202020204" pitchFamily="34" charset="0"/>
              </a:rPr>
              <a:t>E index: 0-1</a:t>
            </a:r>
          </a:p>
          <a:p>
            <a:r>
              <a:rPr lang="en-US" sz="1200" b="1" dirty="0">
                <a:latin typeface="Century Gothic" panose="020B0502020202020204" pitchFamily="34" charset="0"/>
              </a:rPr>
              <a:t>1 </a:t>
            </a:r>
            <a:r>
              <a:rPr lang="en-US" sz="1200" dirty="0">
                <a:latin typeface="Century Gothic" panose="020B0502020202020204" pitchFamily="34" charset="0"/>
              </a:rPr>
              <a:t>= individuals use </a:t>
            </a:r>
            <a:r>
              <a:rPr lang="en-US" sz="1200" b="1" dirty="0">
                <a:latin typeface="Century Gothic" panose="020B0502020202020204" pitchFamily="34" charset="0"/>
              </a:rPr>
              <a:t>different zones</a:t>
            </a:r>
          </a:p>
          <a:p>
            <a:endParaRPr lang="en-US" sz="1200" b="1" dirty="0">
              <a:latin typeface="Century Gothic" panose="020B0502020202020204" pitchFamily="34" charset="0"/>
            </a:endParaRPr>
          </a:p>
          <a:p>
            <a:r>
              <a:rPr lang="en-US" sz="1200" b="1" dirty="0">
                <a:latin typeface="Century Gothic" panose="020B0502020202020204" pitchFamily="34" charset="0"/>
              </a:rPr>
              <a:t>0 </a:t>
            </a:r>
            <a:r>
              <a:rPr lang="en-US" sz="1200" dirty="0">
                <a:latin typeface="Century Gothic" panose="020B0502020202020204" pitchFamily="34" charset="0"/>
              </a:rPr>
              <a:t>= </a:t>
            </a:r>
            <a:r>
              <a:rPr lang="en-US" sz="1200" dirty="0">
                <a:solidFill>
                  <a:schemeClr val="tx1"/>
                </a:solidFill>
                <a:latin typeface="Century Gothic" panose="020B0502020202020204" pitchFamily="34" charset="0"/>
              </a:rPr>
              <a:t>individuals use proportionally </a:t>
            </a:r>
            <a:r>
              <a:rPr lang="en-US" sz="1200" b="1" dirty="0">
                <a:solidFill>
                  <a:schemeClr val="tx1"/>
                </a:solidFill>
                <a:latin typeface="Century Gothic" panose="020B0502020202020204" pitchFamily="34" charset="0"/>
              </a:rPr>
              <a:t>same zones</a:t>
            </a:r>
            <a:endParaRPr lang="en-US" sz="1200" dirty="0">
              <a:solidFill>
                <a:schemeClr val="tx1"/>
              </a:solidFill>
              <a:latin typeface="Century Gothic" panose="020B0502020202020204" pitchFamily="34" charset="0"/>
            </a:endParaRPr>
          </a:p>
        </p:txBody>
      </p:sp>
      <p:sp>
        <p:nvSpPr>
          <p:cNvPr id="13" name="TextBox 12"/>
          <p:cNvSpPr txBox="1"/>
          <p:nvPr/>
        </p:nvSpPr>
        <p:spPr>
          <a:xfrm>
            <a:off x="4227527" y="2792028"/>
            <a:ext cx="4780742" cy="2492990"/>
          </a:xfrm>
          <a:prstGeom prst="rect">
            <a:avLst/>
          </a:prstGeom>
          <a:solidFill>
            <a:schemeClr val="tx2"/>
          </a:solidFill>
        </p:spPr>
        <p:txBody>
          <a:bodyPr wrap="square" rtlCol="0">
            <a:spAutoFit/>
          </a:bodyPr>
          <a:lstStyle/>
          <a:p>
            <a:r>
              <a:rPr lang="en-US" sz="1200" b="1" dirty="0">
                <a:latin typeface="Century Gothic" panose="020B0502020202020204" pitchFamily="34" charset="0"/>
                <a:ea typeface="Twentieth Century"/>
                <a:cs typeface="Twentieth Century"/>
                <a:sym typeface="Twentieth Century"/>
              </a:rPr>
              <a:t>How does the level of intraspecific variation in space use vary over time (seasons, years)? </a:t>
            </a:r>
          </a:p>
          <a:p>
            <a:endParaRPr lang="en-US" sz="1200" dirty="0">
              <a:latin typeface="Century Gothic" panose="020B0502020202020204" pitchFamily="34" charset="0"/>
            </a:endParaRPr>
          </a:p>
          <a:p>
            <a:pPr marL="171450" indent="-171450">
              <a:buFont typeface="Arial" panose="020B0604020202020204" pitchFamily="34" charset="0"/>
              <a:buChar char="•"/>
            </a:pPr>
            <a:r>
              <a:rPr lang="en-US" sz="1200" dirty="0">
                <a:latin typeface="Century Gothic" panose="020B0502020202020204" pitchFamily="34" charset="0"/>
              </a:rPr>
              <a:t>E cycles across wet &amp; dry seasons.  </a:t>
            </a:r>
            <a:r>
              <a:rPr lang="en-US" sz="1200" b="1" dirty="0">
                <a:solidFill>
                  <a:srgbClr val="FF3300"/>
                </a:solidFill>
                <a:latin typeface="Century Gothic" panose="020B0502020202020204" pitchFamily="34" charset="0"/>
              </a:rPr>
              <a:t>E Index is lower in the dry season – indicating similar space use &amp; aggregation </a:t>
            </a:r>
            <a:r>
              <a:rPr lang="en-US" sz="1200" dirty="0">
                <a:latin typeface="Century Gothic" panose="020B0502020202020204" pitchFamily="34" charset="0"/>
              </a:rPr>
              <a:t>&amp; </a:t>
            </a:r>
            <a:r>
              <a:rPr lang="en-US" sz="1200" b="1" dirty="0">
                <a:solidFill>
                  <a:srgbClr val="0000FF"/>
                </a:solidFill>
                <a:latin typeface="Century Gothic" panose="020B0502020202020204" pitchFamily="34" charset="0"/>
              </a:rPr>
              <a:t>higher in the wet season indicating differentials space use &amp; dispersion</a:t>
            </a:r>
          </a:p>
          <a:p>
            <a:endParaRPr lang="en-US" sz="1200" dirty="0">
              <a:latin typeface="Century Gothic" panose="020B0502020202020204" pitchFamily="34" charset="0"/>
            </a:endParaRPr>
          </a:p>
          <a:p>
            <a:pPr marL="171450" indent="-171450">
              <a:buFont typeface="Arial" panose="020B0604020202020204" pitchFamily="34" charset="0"/>
              <a:buChar char="•"/>
            </a:pPr>
            <a:r>
              <a:rPr lang="en-US" sz="1200" dirty="0">
                <a:latin typeface="Century Gothic" panose="020B0502020202020204" pitchFamily="34" charset="0"/>
              </a:rPr>
              <a:t>Across 7 years, </a:t>
            </a:r>
            <a:r>
              <a:rPr lang="en-US" sz="1200" b="1" dirty="0">
                <a:latin typeface="Century Gothic" panose="020B0502020202020204" pitchFamily="34" charset="0"/>
              </a:rPr>
              <a:t>E differs between wet and dry 5 of 7 years.  </a:t>
            </a:r>
            <a:r>
              <a:rPr lang="en-US" sz="1200" dirty="0">
                <a:latin typeface="Century Gothic" panose="020B0502020202020204" pitchFamily="34" charset="0"/>
              </a:rPr>
              <a:t>The exceptions are 2012 &amp; 2016 two years that follow a drought – prey pulse is small (Boucek et al. 2016)</a:t>
            </a:r>
          </a:p>
          <a:p>
            <a:endParaRPr lang="en-US" sz="1200" dirty="0">
              <a:latin typeface="Century Gothic" panose="020B0502020202020204" pitchFamily="34" charset="0"/>
            </a:endParaRPr>
          </a:p>
          <a:p>
            <a:endParaRPr lang="en-US" sz="1200" dirty="0">
              <a:latin typeface="Century Gothic" panose="020B0502020202020204" pitchFamily="34" charset="0"/>
            </a:endParaRPr>
          </a:p>
        </p:txBody>
      </p:sp>
      <p:pic>
        <p:nvPicPr>
          <p:cNvPr id="4" name="Picture 3"/>
          <p:cNvPicPr>
            <a:picLocks noChangeAspect="1"/>
          </p:cNvPicPr>
          <p:nvPr/>
        </p:nvPicPr>
        <p:blipFill>
          <a:blip r:embed="rId5"/>
          <a:stretch>
            <a:fillRect/>
          </a:stretch>
        </p:blipFill>
        <p:spPr>
          <a:xfrm>
            <a:off x="0" y="1118331"/>
            <a:ext cx="390065" cy="1261289"/>
          </a:xfrm>
          <a:prstGeom prst="rect">
            <a:avLst/>
          </a:prstGeom>
        </p:spPr>
      </p:pic>
      <p:sp>
        <p:nvSpPr>
          <p:cNvPr id="3" name="Rectangle 2">
            <a:extLst>
              <a:ext uri="{FF2B5EF4-FFF2-40B4-BE49-F238E27FC236}">
                <a16:creationId xmlns:a16="http://schemas.microsoft.com/office/drawing/2014/main" id="{5D4D2F68-E4DC-4785-83A1-5412429DDA3A}"/>
              </a:ext>
            </a:extLst>
          </p:cNvPr>
          <p:cNvSpPr/>
          <p:nvPr/>
        </p:nvSpPr>
        <p:spPr>
          <a:xfrm>
            <a:off x="638735" y="764965"/>
            <a:ext cx="390065" cy="180678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4B9F84-6191-4F68-8D29-B957183C87BC}"/>
              </a:ext>
            </a:extLst>
          </p:cNvPr>
          <p:cNvSpPr/>
          <p:nvPr/>
        </p:nvSpPr>
        <p:spPr>
          <a:xfrm>
            <a:off x="2039224" y="764578"/>
            <a:ext cx="390065" cy="180678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17845</TotalTime>
  <Words>3372</Words>
  <Application>Microsoft Office PowerPoint</Application>
  <PresentationFormat>On-screen Show (16:9)</PresentationFormat>
  <Paragraphs>500</Paragraphs>
  <Slides>63</Slides>
  <Notes>29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63</vt:i4>
      </vt:variant>
    </vt:vector>
  </HeadingPairs>
  <TitlesOfParts>
    <vt:vector size="71" baseType="lpstr">
      <vt:lpstr>Arial</vt:lpstr>
      <vt:lpstr>Calibri</vt:lpstr>
      <vt:lpstr>Century Gothic</vt:lpstr>
      <vt:lpstr>Times New Roman</vt:lpstr>
      <vt:lpstr>Twentieth Century</vt:lpstr>
      <vt:lpstr>Simple Light</vt:lpstr>
      <vt:lpstr>Office Theme</vt:lpstr>
      <vt:lpstr>Simple Light</vt:lpstr>
      <vt:lpstr>PowerPoint Presentation</vt:lpstr>
      <vt:lpstr>Introduction: rationale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rationale</vt:lpstr>
      <vt:lpstr>PowerPoint Presentation</vt:lpstr>
      <vt:lpstr>PowerPoint Presentation</vt:lpstr>
      <vt:lpstr>Appendix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Scott Colborne Sturgeon sequence analysis Scolbor@gmail.com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Rehage</dc:creator>
  <cp:lastModifiedBy>Jennifer Rehage</cp:lastModifiedBy>
  <cp:revision>76</cp:revision>
  <dcterms:modified xsi:type="dcterms:W3CDTF">2020-08-09T18:42:30Z</dcterms:modified>
</cp:coreProperties>
</file>